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Roboto"/>
      <p:regular r:id="rId82"/>
      <p:bold r:id="rId83"/>
      <p:italic r:id="rId84"/>
      <p:boldItalic r:id="rId85"/>
    </p:embeddedFont>
    <p:embeddedFont>
      <p:font typeface="Roboto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428203-2F1D-4137-A24B-84CE5EBDD8A6}">
  <a:tblStyle styleId="{98428203-2F1D-4137-A24B-84CE5EBDD8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7.xml"/><Relationship Id="rId86" Type="http://schemas.openxmlformats.org/officeDocument/2006/relationships/font" Target="fonts/RobotoMono-regular.fntdata"/><Relationship Id="rId41" Type="http://schemas.openxmlformats.org/officeDocument/2006/relationships/slide" Target="slides/slide36.xml"/><Relationship Id="rId85" Type="http://schemas.openxmlformats.org/officeDocument/2006/relationships/font" Target="fonts/Roboto-boldItalic.fntdata"/><Relationship Id="rId44" Type="http://schemas.openxmlformats.org/officeDocument/2006/relationships/slide" Target="slides/slide39.xml"/><Relationship Id="rId88" Type="http://schemas.openxmlformats.org/officeDocument/2006/relationships/font" Target="fonts/RobotoMono-italic.fntdata"/><Relationship Id="rId43" Type="http://schemas.openxmlformats.org/officeDocument/2006/relationships/slide" Target="slides/slide38.xml"/><Relationship Id="rId87" Type="http://schemas.openxmlformats.org/officeDocument/2006/relationships/font" Target="fonts/RobotoMono-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Italic.fntdata"/><Relationship Id="rId80" Type="http://schemas.openxmlformats.org/officeDocument/2006/relationships/slide" Target="slides/slide75.xml"/><Relationship Id="rId82" Type="http://schemas.openxmlformats.org/officeDocument/2006/relationships/font" Target="fonts/Roboto-regular.fntdata"/><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254927383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4927383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54927383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4927383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54927383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4927383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54927383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4927383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54927383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4927383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54fdc511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4fdc511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54fdc511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4fdc511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ads are around 0.5%!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54927383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4927383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54927383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4927383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54927383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4927383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54927383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4927383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254927383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4927383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54927383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4927383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54927383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4927383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254927383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4927383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54927383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4927383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254927383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4927383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54927383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4927383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54927383c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4927383c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254927383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4927383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54927383c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4927383c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25492738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492738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new data source!!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54927383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4927383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254927383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4927383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254927383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4927383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254927383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4927383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54927383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4927383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254927383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4927383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254927383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4927383c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54927383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4927383c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5492738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4927383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254927383c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4927383c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254927383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4927383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that the data didn’t exist, or wasn’t available before. It was a *change of format* that made the difference. Many companies still rely on old, hard to read and process formats for their data. E.g. monolithic excel sheets instead of databases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54927383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4927383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54927383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4927383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254927383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4927383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254927383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4927383c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254927383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4927383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254927383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4927383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254927383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4927383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254927383c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4927383c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54927383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4927383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254927383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54927383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254927383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4927383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everything you’d want is there, but there’s some good stuff. No time-series analysis is possible with this data.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254927383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4927383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54927383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4927383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254927383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4927383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254927383c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4927383c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254927383c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4927383c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254927383c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4927383c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254927383c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4927383c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254927383c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4927383c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254927383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54927383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254927383c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4927383c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254927383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4927383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254927383c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4927383c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254927383c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4927383c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254927383c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4927383c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254927383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4927383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254927383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5492738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https://www.slideshare.net/SessionsEvents/alex-smola-director-of-machine-learning-awsamazon-at-mlconf-sf-2016</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254fdc51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54fdc51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254fdc51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4fdc51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254fdc51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4fdc51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254fdc511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54fdc511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54fdc511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54fdc511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5492738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492738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254fdc511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4fdc511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254fdc511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54fdc51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254fdc51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4fdc51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254fdc51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54fdc51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254fdc51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4fdc51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ea7b8501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ea7b8501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25492738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492738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54927383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4927383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54927383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4927383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https://data.cityofnewyork.us/City-Government/Expense-Budget/mwzb-yiwb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t.umblr.com/redirect?z=http%3A%2F%2Fwww.nyc.gov%2Fhtml%2Fnypd%2Fdownloads%2Fpdf%2Fpr%2Fbudget_testimony_police_commissioner_kelly_03152012.pdf&amp;t=MTBlM2YwNGVlMmU0ZDJmYzgxMjcyOTJmOTJhMzljNjNiMjFlYTJhOSxGWk9PZ05KMw%3D%3D&amp;b=t%3A5jlxwUw4OZ-2SbgNDPgKMQ&amp;p=http%3A%2F%2Fiquantny.tumblr.com%2Fpost%2F147446103684%2Fopen-data-reveals-791-million-error-in-newly&amp;m=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600"/>
              <a:t>Data Analytics Pipeline</a:t>
            </a:r>
            <a:endParaRPr sz="36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Week Two: </a:t>
            </a:r>
            <a:r>
              <a:rPr lang="en"/>
              <a:t>Data is valuable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2"/>
          <p:cNvPicPr preferRelativeResize="0"/>
          <p:nvPr/>
        </p:nvPicPr>
        <p:blipFill>
          <a:blip r:embed="rId3">
            <a:alphaModFix/>
          </a:blip>
          <a:stretch>
            <a:fillRect/>
          </a:stretch>
        </p:blipFill>
        <p:spPr>
          <a:xfrm>
            <a:off x="0" y="1840951"/>
            <a:ext cx="9143998" cy="22321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idx="1" type="body"/>
          </p:nvPr>
        </p:nvSpPr>
        <p:spPr>
          <a:xfrm>
            <a:off x="1197750" y="2975000"/>
            <a:ext cx="2243100" cy="247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Get data here!</a:t>
            </a:r>
            <a:endParaRPr/>
          </a:p>
        </p:txBody>
      </p:sp>
      <p:pic>
        <p:nvPicPr>
          <p:cNvPr id="131" name="Google Shape;131;p23"/>
          <p:cNvPicPr preferRelativeResize="0"/>
          <p:nvPr/>
        </p:nvPicPr>
        <p:blipFill>
          <a:blip r:embed="rId3">
            <a:alphaModFix/>
          </a:blip>
          <a:stretch>
            <a:fillRect/>
          </a:stretch>
        </p:blipFill>
        <p:spPr>
          <a:xfrm>
            <a:off x="3807370" y="-80650"/>
            <a:ext cx="5256959" cy="5143500"/>
          </a:xfrm>
          <a:prstGeom prst="rect">
            <a:avLst/>
          </a:prstGeom>
          <a:noFill/>
          <a:ln>
            <a:noFill/>
          </a:ln>
        </p:spPr>
      </p:pic>
      <p:cxnSp>
        <p:nvCxnSpPr>
          <p:cNvPr id="132" name="Google Shape;132;p23"/>
          <p:cNvCxnSpPr/>
          <p:nvPr/>
        </p:nvCxnSpPr>
        <p:spPr>
          <a:xfrm flipH="1" rot="10800000">
            <a:off x="2715125" y="2544975"/>
            <a:ext cx="3548400" cy="6630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47190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 the data</a:t>
            </a:r>
            <a:endParaRPr/>
          </a:p>
        </p:txBody>
      </p:sp>
      <p:sp>
        <p:nvSpPr>
          <p:cNvPr id="138" name="Google Shape;138;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4"/>
          <p:cNvPicPr preferRelativeResize="0"/>
          <p:nvPr/>
        </p:nvPicPr>
        <p:blipFill>
          <a:blip r:embed="rId3">
            <a:alphaModFix/>
          </a:blip>
          <a:stretch>
            <a:fillRect/>
          </a:stretch>
        </p:blipFill>
        <p:spPr>
          <a:xfrm>
            <a:off x="10950" y="722553"/>
            <a:ext cx="9143999" cy="48453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471900" y="3086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They fixed it!</a:t>
            </a:r>
            <a:endParaRPr/>
          </a:p>
        </p:txBody>
      </p:sp>
      <p:sp>
        <p:nvSpPr>
          <p:cNvPr id="145" name="Google Shape;145;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5"/>
          <p:cNvPicPr preferRelativeResize="0"/>
          <p:nvPr/>
        </p:nvPicPr>
        <p:blipFill>
          <a:blip r:embed="rId3">
            <a:alphaModFix/>
          </a:blip>
          <a:stretch>
            <a:fillRect/>
          </a:stretch>
        </p:blipFill>
        <p:spPr>
          <a:xfrm>
            <a:off x="10950" y="1306177"/>
            <a:ext cx="9143999" cy="35505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general: </a:t>
            </a:r>
            <a:endParaRPr/>
          </a:p>
        </p:txBody>
      </p:sp>
      <p:sp>
        <p:nvSpPr>
          <p:cNvPr id="152" name="Google Shape;152;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are many causes for the value of a variable</a:t>
            </a:r>
            <a:endParaRPr/>
          </a:p>
          <a:p>
            <a:pPr indent="-342900" lvl="0" marL="457200" rtl="0" algn="l">
              <a:spcBef>
                <a:spcPts val="0"/>
              </a:spcBef>
              <a:spcAft>
                <a:spcPts val="0"/>
              </a:spcAft>
              <a:buSzPts val="1800"/>
              <a:buChar char="●"/>
            </a:pPr>
            <a:r>
              <a:rPr lang="en"/>
              <a:t>Extreme cases sometimes have a single cause that’s easy to identify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happens when the values are noisy?</a:t>
            </a:r>
            <a:endParaRPr/>
          </a:p>
        </p:txBody>
      </p:sp>
      <p:sp>
        <p:nvSpPr>
          <p:cNvPr id="158" name="Google Shape;158;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there are a few extreme values, a little noise has no change in the ranking</a:t>
            </a:r>
            <a:endParaRPr/>
          </a:p>
          <a:p>
            <a:pPr indent="-342900" lvl="0" marL="457200" rtl="0" algn="l">
              <a:spcBef>
                <a:spcPts val="0"/>
              </a:spcBef>
              <a:spcAft>
                <a:spcPts val="0"/>
              </a:spcAft>
              <a:buSzPts val="1800"/>
              <a:buChar char="●"/>
            </a:pPr>
            <a:r>
              <a:rPr lang="en"/>
              <a:t>If the noise is comparable in magnitude to the distance between list items, there is some re-ranking</a:t>
            </a:r>
            <a:endParaRPr/>
          </a:p>
          <a:p>
            <a:pPr indent="-342900" lvl="0" marL="457200" rtl="0" algn="l">
              <a:spcBef>
                <a:spcPts val="0"/>
              </a:spcBef>
              <a:spcAft>
                <a:spcPts val="0"/>
              </a:spcAft>
              <a:buSzPts val="1800"/>
              <a:buChar char="●"/>
            </a:pPr>
            <a:r>
              <a:rPr lang="en"/>
              <a:t>If the noise is large compared to the distance between items, there is a lot of re-ranking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Does this ranking tell you anything?</a:t>
            </a:r>
            <a:endParaRPr/>
          </a:p>
        </p:txBody>
      </p:sp>
      <p:graphicFrame>
        <p:nvGraphicFramePr>
          <p:cNvPr id="164" name="Google Shape;164;p28"/>
          <p:cNvGraphicFramePr/>
          <p:nvPr/>
        </p:nvGraphicFramePr>
        <p:xfrm>
          <a:off x="866300" y="1809750"/>
          <a:ext cx="3000000" cy="3000000"/>
        </p:xfrm>
        <a:graphic>
          <a:graphicData uri="http://schemas.openxmlformats.org/drawingml/2006/table">
            <a:tbl>
              <a:tblPr>
                <a:noFill/>
                <a:tableStyleId>{98428203-2F1D-4137-A24B-84CE5EBDD8A6}</a:tableStyleId>
              </a:tblPr>
              <a:tblGrid>
                <a:gridCol w="1831300"/>
                <a:gridCol w="1831300"/>
                <a:gridCol w="1831300"/>
                <a:gridCol w="1831300"/>
              </a:tblGrid>
              <a:tr h="642225">
                <a:tc>
                  <a:txBody>
                    <a:bodyPr>
                      <a:noAutofit/>
                    </a:bodyPr>
                    <a:lstStyle/>
                    <a:p>
                      <a:pPr indent="0" lvl="0" marL="0" rtl="0" algn="l">
                        <a:spcBef>
                          <a:spcPts val="0"/>
                        </a:spcBef>
                        <a:spcAft>
                          <a:spcPts val="0"/>
                        </a:spcAft>
                        <a:buNone/>
                      </a:pPr>
                      <a:r>
                        <a:rPr lang="en"/>
                        <a:t>item</a:t>
                      </a:r>
                      <a:endParaRPr/>
                    </a:p>
                  </a:txBody>
                  <a:tcPr marT="91425" marB="91425" marR="91425" marL="91425"/>
                </a:tc>
                <a:tc>
                  <a:txBody>
                    <a:bodyPr>
                      <a:noAutofit/>
                    </a:bodyPr>
                    <a:lstStyle/>
                    <a:p>
                      <a:pPr indent="0" lvl="0" marL="0" rtl="0" algn="l">
                        <a:spcBef>
                          <a:spcPts val="0"/>
                        </a:spcBef>
                        <a:spcAft>
                          <a:spcPts val="0"/>
                        </a:spcAft>
                        <a:buNone/>
                      </a:pPr>
                      <a:r>
                        <a:rPr lang="en"/>
                        <a:t>clicks</a:t>
                      </a:r>
                      <a:endParaRPr/>
                    </a:p>
                  </a:txBody>
                  <a:tcPr marT="91425" marB="91425" marR="91425" marL="91425"/>
                </a:tc>
                <a:tc>
                  <a:txBody>
                    <a:bodyPr>
                      <a:noAutofit/>
                    </a:bodyPr>
                    <a:lstStyle/>
                    <a:p>
                      <a:pPr indent="0" lvl="0" marL="0" rtl="0" algn="l">
                        <a:spcBef>
                          <a:spcPts val="0"/>
                        </a:spcBef>
                        <a:spcAft>
                          <a:spcPts val="0"/>
                        </a:spcAft>
                        <a:buNone/>
                      </a:pPr>
                      <a:r>
                        <a:rPr lang="en"/>
                        <a:t>impressions</a:t>
                      </a:r>
                      <a:endParaRPr/>
                    </a:p>
                  </a:txBody>
                  <a:tcPr marT="91425" marB="91425" marR="91425" marL="91425"/>
                </a:tc>
                <a:tc>
                  <a:txBody>
                    <a:bodyPr>
                      <a:noAutofit/>
                    </a:bodyPr>
                    <a:lstStyle/>
                    <a:p>
                      <a:pPr indent="0" lvl="0" marL="0" rtl="0" algn="l">
                        <a:spcBef>
                          <a:spcPts val="0"/>
                        </a:spcBef>
                        <a:spcAft>
                          <a:spcPts val="0"/>
                        </a:spcAft>
                        <a:buNone/>
                      </a:pPr>
                      <a:r>
                        <a:rPr lang="en"/>
                        <a:t>click rate</a:t>
                      </a:r>
                      <a:endParaRPr/>
                    </a:p>
                  </a:txBody>
                  <a:tcPr marT="91425" marB="91425" marR="91425" marL="91425"/>
                </a:tc>
              </a:tr>
              <a:tr h="623575">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10</a:t>
                      </a:r>
                      <a:endParaRPr/>
                    </a:p>
                  </a:txBody>
                  <a:tcPr marT="91425" marB="91425" marR="91425" marL="91425"/>
                </a:tc>
                <a:tc>
                  <a:txBody>
                    <a:bodyPr>
                      <a:noAutofit/>
                    </a:bodyPr>
                    <a:lstStyle/>
                    <a:p>
                      <a:pPr indent="0" lvl="0" marL="0" rtl="0" algn="l">
                        <a:spcBef>
                          <a:spcPts val="0"/>
                        </a:spcBef>
                        <a:spcAft>
                          <a:spcPts val="0"/>
                        </a:spcAft>
                        <a:buNone/>
                      </a:pPr>
                      <a:r>
                        <a:rPr lang="en"/>
                        <a:t>0.5</a:t>
                      </a:r>
                      <a:endParaRPr/>
                    </a:p>
                  </a:txBody>
                  <a:tcPr marT="91425" marB="91425" marR="91425" marL="91425"/>
                </a:tc>
              </a:tr>
              <a:tr h="623575">
                <a:tc>
                  <a:txBody>
                    <a:bodyPr>
                      <a:noAutofit/>
                    </a:bodyPr>
                    <a:lstStyle/>
                    <a:p>
                      <a:pPr indent="0" lvl="0" marL="0" rtl="0" algn="l">
                        <a:spcBef>
                          <a:spcPts val="0"/>
                        </a:spcBef>
                        <a:spcAft>
                          <a:spcPts val="0"/>
                        </a:spcAft>
                        <a:buNone/>
                      </a:pPr>
                      <a:r>
                        <a:rPr lang="en"/>
                        <a:t>2</a:t>
                      </a:r>
                      <a:endParaRPr/>
                    </a:p>
                  </a:txBody>
                  <a:tcPr marT="91425" marB="91425" marR="91425" marL="91425"/>
                </a:tc>
                <a:tc>
                  <a:txBody>
                    <a:bodyPr>
                      <a:noAutofit/>
                    </a:bodyPr>
                    <a:lstStyle/>
                    <a:p>
                      <a:pPr indent="0" lvl="0" marL="0" rtl="0" algn="l">
                        <a:spcBef>
                          <a:spcPts val="0"/>
                        </a:spcBef>
                        <a:spcAft>
                          <a:spcPts val="0"/>
                        </a:spcAft>
                        <a:buNone/>
                      </a:pPr>
                      <a:r>
                        <a:rPr lang="en"/>
                        <a:t>2000</a:t>
                      </a:r>
                      <a:endParaRPr/>
                    </a:p>
                  </a:txBody>
                  <a:tcPr marT="91425" marB="91425" marR="91425" marL="91425"/>
                </a:tc>
                <a:tc>
                  <a:txBody>
                    <a:bodyPr>
                      <a:noAutofit/>
                    </a:bodyPr>
                    <a:lstStyle/>
                    <a:p>
                      <a:pPr indent="0" lvl="0" marL="0" rtl="0" algn="l">
                        <a:spcBef>
                          <a:spcPts val="0"/>
                        </a:spcBef>
                        <a:spcAft>
                          <a:spcPts val="0"/>
                        </a:spcAft>
                        <a:buNone/>
                      </a:pPr>
                      <a:r>
                        <a:rPr lang="en"/>
                        <a:t>10000</a:t>
                      </a:r>
                      <a:endParaRPr/>
                    </a:p>
                  </a:txBody>
                  <a:tcPr marT="91425" marB="91425" marR="91425" marL="91425"/>
                </a:tc>
                <a:tc>
                  <a:txBody>
                    <a:bodyPr>
                      <a:noAutofit/>
                    </a:bodyPr>
                    <a:lstStyle/>
                    <a:p>
                      <a:pPr indent="0" lvl="0" marL="0" rtl="0" algn="l">
                        <a:spcBef>
                          <a:spcPts val="0"/>
                        </a:spcBef>
                        <a:spcAft>
                          <a:spcPts val="0"/>
                        </a:spcAft>
                        <a:buNone/>
                      </a:pPr>
                      <a:r>
                        <a:rPr lang="en"/>
                        <a:t>0.2</a:t>
                      </a:r>
                      <a:endParaRPr/>
                    </a:p>
                  </a:txBody>
                  <a:tcPr marT="91425" marB="91425" marR="91425" marL="91425"/>
                </a:tc>
              </a:tr>
              <a:tr h="623575">
                <a:tc>
                  <a:txBody>
                    <a:bodyPr>
                      <a:noAutofit/>
                    </a:bodyPr>
                    <a:lstStyle/>
                    <a:p>
                      <a:pPr indent="0" lvl="0" marL="0" rtl="0" algn="l">
                        <a:spcBef>
                          <a:spcPts val="0"/>
                        </a:spcBef>
                        <a:spcAft>
                          <a:spcPts val="0"/>
                        </a:spcAft>
                        <a:buNone/>
                      </a:pPr>
                      <a:r>
                        <a:rPr lang="en"/>
                        <a:t>3</a:t>
                      </a:r>
                      <a:endParaRPr/>
                    </a:p>
                  </a:txBody>
                  <a:tcPr marT="91425" marB="91425" marR="91425" marL="91425"/>
                </a:tc>
                <a:tc>
                  <a:txBody>
                    <a:bodyPr>
                      <a:noAutofit/>
                    </a:bodyPr>
                    <a:lstStyle/>
                    <a:p>
                      <a:pPr indent="0" lvl="0" marL="0" rtl="0" algn="l">
                        <a:spcBef>
                          <a:spcPts val="0"/>
                        </a:spcBef>
                        <a:spcAft>
                          <a:spcPts val="0"/>
                        </a:spcAft>
                        <a:buNone/>
                      </a:pPr>
                      <a:r>
                        <a:rPr lang="en"/>
                        <a:t>1</a:t>
                      </a:r>
                      <a:endParaRPr/>
                    </a:p>
                  </a:txBody>
                  <a:tcPr marT="91425" marB="91425" marR="91425" marL="91425"/>
                </a:tc>
                <a:tc>
                  <a:txBody>
                    <a:bodyPr>
                      <a:noAutofit/>
                    </a:bodyPr>
                    <a:lstStyle/>
                    <a:p>
                      <a:pPr indent="0" lvl="0" marL="0" rtl="0" algn="l">
                        <a:spcBef>
                          <a:spcPts val="0"/>
                        </a:spcBef>
                        <a:spcAft>
                          <a:spcPts val="0"/>
                        </a:spcAft>
                        <a:buNone/>
                      </a:pPr>
                      <a:r>
                        <a:rPr lang="en"/>
                        <a:t>10</a:t>
                      </a:r>
                      <a:endParaRPr/>
                    </a:p>
                  </a:txBody>
                  <a:tcPr marT="91425" marB="91425" marR="91425" marL="91425"/>
                </a:tc>
                <a:tc>
                  <a:txBody>
                    <a:bodyPr>
                      <a:noAutofit/>
                    </a:bodyPr>
                    <a:lstStyle/>
                    <a:p>
                      <a:pPr indent="0" lvl="0" marL="0" rtl="0" algn="l">
                        <a:spcBef>
                          <a:spcPts val="0"/>
                        </a:spcBef>
                        <a:spcAft>
                          <a:spcPts val="0"/>
                        </a:spcAft>
                        <a:buNone/>
                      </a:pPr>
                      <a:r>
                        <a:rPr lang="en"/>
                        <a:t>0.1</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460950" y="1921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Another quick example:</a:t>
            </a:r>
            <a:endParaRPr/>
          </a:p>
        </p:txBody>
      </p:sp>
      <p:sp>
        <p:nvSpPr>
          <p:cNvPr id="170" name="Google Shape;170;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29"/>
          <p:cNvPicPr preferRelativeResize="0"/>
          <p:nvPr/>
        </p:nvPicPr>
        <p:blipFill>
          <a:blip r:embed="rId3">
            <a:alphaModFix/>
          </a:blip>
          <a:stretch>
            <a:fillRect/>
          </a:stretch>
        </p:blipFill>
        <p:spPr>
          <a:xfrm>
            <a:off x="10950" y="2079978"/>
            <a:ext cx="9143999" cy="14315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30"/>
          <p:cNvPicPr preferRelativeResize="0"/>
          <p:nvPr/>
        </p:nvPicPr>
        <p:blipFill>
          <a:blip r:embed="rId3">
            <a:alphaModFix/>
          </a:blip>
          <a:stretch>
            <a:fillRect/>
          </a:stretch>
        </p:blipFill>
        <p:spPr>
          <a:xfrm>
            <a:off x="0" y="56741"/>
            <a:ext cx="9143999" cy="50300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Again, extreme values have a clear cause</a:t>
            </a:r>
            <a:endParaRPr/>
          </a:p>
        </p:txBody>
      </p:sp>
      <p:sp>
        <p:nvSpPr>
          <p:cNvPr id="184" name="Google Shape;184;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People parked in legal spots</a:t>
            </a:r>
            <a:endParaRPr/>
          </a:p>
          <a:p>
            <a:pPr indent="-342900" lvl="0" marL="457200" rtl="0" algn="l">
              <a:spcBef>
                <a:spcPts val="0"/>
              </a:spcBef>
              <a:spcAft>
                <a:spcPts val="0"/>
              </a:spcAft>
              <a:buSzPts val="1800"/>
              <a:buChar char="●"/>
            </a:pPr>
            <a:r>
              <a:rPr lang="en"/>
              <a:t>The laws regulating those spots were unclear</a:t>
            </a:r>
            <a:endParaRPr/>
          </a:p>
          <a:p>
            <a:pPr indent="-342900" lvl="0" marL="457200" rtl="0" algn="l">
              <a:spcBef>
                <a:spcPts val="0"/>
              </a:spcBef>
              <a:spcAft>
                <a:spcPts val="0"/>
              </a:spcAft>
              <a:buSzPts val="1800"/>
              <a:buChar char="●"/>
            </a:pPr>
            <a:r>
              <a:rPr lang="en"/>
              <a:t>People received tickets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90525" y="181102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 example</a:t>
            </a:r>
            <a:endParaRPr/>
          </a:p>
        </p:txBody>
      </p:sp>
      <p:sp>
        <p:nvSpPr>
          <p:cNvPr id="74" name="Google Shape;74;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Generally, we look at statistics, and not just raw data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Which statistics?!</a:t>
            </a:r>
            <a:endParaRPr sz="2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can go beyond raw data, to KPIs</a:t>
            </a:r>
            <a:endParaRPr/>
          </a:p>
        </p:txBody>
      </p:sp>
      <p:sp>
        <p:nvSpPr>
          <p:cNvPr id="196" name="Google Shape;196;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KPI: key performance indicator</a:t>
            </a:r>
            <a:endParaRPr/>
          </a:p>
          <a:p>
            <a:pPr indent="-342900" lvl="0" marL="457200" rtl="0" algn="l">
              <a:spcBef>
                <a:spcPts val="0"/>
              </a:spcBef>
              <a:spcAft>
                <a:spcPts val="0"/>
              </a:spcAft>
              <a:buSzPts val="1800"/>
              <a:buChar char="●"/>
            </a:pPr>
            <a:r>
              <a:rPr lang="en"/>
              <a:t>Example: “</a:t>
            </a:r>
            <a:r>
              <a:rPr lang="en"/>
              <a:t>The </a:t>
            </a:r>
            <a:r>
              <a:rPr b="1" lang="en"/>
              <a:t>conversion rate</a:t>
            </a:r>
            <a:r>
              <a:rPr lang="en"/>
              <a:t> of an e-commerce site is the percentage of visits to the website that include a purchase.”</a:t>
            </a:r>
            <a:endParaRPr/>
          </a:p>
          <a:p>
            <a:pPr indent="0" lvl="0" marL="0" rtl="0" algn="l">
              <a:spcBef>
                <a:spcPts val="1600"/>
              </a:spcBef>
              <a:spcAft>
                <a:spcPts val="1600"/>
              </a:spcAft>
              <a:buNone/>
            </a:pPr>
            <a:r>
              <a:t/>
            </a:r>
            <a:endParaRPr/>
          </a:p>
        </p:txBody>
      </p:sp>
      <p:sp>
        <p:nvSpPr>
          <p:cNvPr id="197" name="Google Shape;197;p33"/>
          <p:cNvSpPr txBox="1"/>
          <p:nvPr/>
        </p:nvSpPr>
        <p:spPr>
          <a:xfrm>
            <a:off x="528675" y="4462475"/>
            <a:ext cx="57708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Quotes and examples from Kohavi et 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471900" y="299650"/>
            <a:ext cx="8222100" cy="9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Example 1: Which is better?</a:t>
            </a:r>
            <a:endParaRPr/>
          </a:p>
        </p:txBody>
      </p:sp>
      <p:sp>
        <p:nvSpPr>
          <p:cNvPr id="203" name="Google Shape;203;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4"/>
          <p:cNvPicPr preferRelativeResize="0"/>
          <p:nvPr/>
        </p:nvPicPr>
        <p:blipFill>
          <a:blip r:embed="rId3">
            <a:alphaModFix/>
          </a:blip>
          <a:stretch>
            <a:fillRect/>
          </a:stretch>
        </p:blipFill>
        <p:spPr>
          <a:xfrm>
            <a:off x="10950" y="1290839"/>
            <a:ext cx="9144000" cy="38526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10" name="Google Shape;210;p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Variant A [left] outperformed variant B [right] by an order of magnitude. In reality, the site “upgraded” from the A to B and lost 90% of their revenue!</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Most of the changes in the upgrade were positive, but the coupon code was the critical one: people started to think twice about whether they were paying too much because there are discount coupons out there that they do not have.</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2: Office Help Ratings</a:t>
            </a:r>
            <a:endParaRPr/>
          </a:p>
        </p:txBody>
      </p:sp>
      <p:sp>
        <p:nvSpPr>
          <p:cNvPr id="216" name="Google Shape;216;p36"/>
          <p:cNvSpPr txBox="1"/>
          <p:nvPr>
            <p:ph idx="1" type="body"/>
          </p:nvPr>
        </p:nvSpPr>
        <p:spPr>
          <a:xfrm>
            <a:off x="507750" y="1793150"/>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Users of Microsoft Office who request help are given an opportunity to rate the articles they read. The initial implementation presented users with a Yes/No widget. The team then modified the widget and offered a 5-star ratings.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222" name="Google Shape;222;p37"/>
          <p:cNvSpPr txBox="1"/>
          <p:nvPr>
            <p:ph idx="1" type="body"/>
          </p:nvPr>
        </p:nvSpPr>
        <p:spPr>
          <a:xfrm>
            <a:off x="471900" y="1919075"/>
            <a:ext cx="8222100" cy="314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5-star widget provides finer-grained feedback, which might help better evaluate content writers.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The 5-star widget improves usability by exposing users to a single feedback box as opposed to two separate pop-ups (one for Yes/No and another for Why)</a:t>
            </a:r>
            <a:endParaRPr/>
          </a:p>
          <a:p>
            <a:pPr indent="0" lvl="0" marL="0" rtl="0" algn="ctr">
              <a:spcBef>
                <a:spcPts val="1600"/>
              </a:spcBef>
              <a:spcAft>
                <a:spcPts val="1600"/>
              </a:spcAft>
              <a:buNone/>
            </a:pPr>
            <a:r>
              <a:rPr lang="en"/>
              <a:t>Guess what happened!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28" name="Google Shape;228;p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400"/>
              <a:t>“</a:t>
            </a:r>
            <a:r>
              <a:rPr lang="en"/>
              <a:t>[the]  number of ratings plummeted by about 90%</a:t>
            </a:r>
            <a:r>
              <a:rPr lang="en" sz="2400"/>
              <a:t>”</a:t>
            </a:r>
            <a:endParaRPr sz="2400"/>
          </a:p>
          <a:p>
            <a:pPr indent="-381000" lvl="0" marL="457200" rtl="0" algn="l">
              <a:spcBef>
                <a:spcPts val="0"/>
              </a:spcBef>
              <a:spcAft>
                <a:spcPts val="0"/>
              </a:spcAft>
              <a:buSzPts val="2400"/>
              <a:buChar char="●"/>
            </a:pPr>
            <a:r>
              <a:rPr lang="en" sz="2400"/>
              <a:t>“</a:t>
            </a:r>
            <a:r>
              <a:rPr lang="en"/>
              <a:t>it turned out that the two-stage model helps in increasing the response rate</a:t>
            </a:r>
            <a:r>
              <a:rPr lang="en" sz="2400"/>
              <a:t>”</a:t>
            </a:r>
            <a:endParaRPr sz="2400"/>
          </a:p>
          <a:p>
            <a:pPr indent="-381000" lvl="0" marL="457200" rtl="0" algn="l">
              <a:spcBef>
                <a:spcPts val="0"/>
              </a:spcBef>
              <a:spcAft>
                <a:spcPts val="0"/>
              </a:spcAft>
              <a:buSzPts val="2400"/>
              <a:buChar char="●"/>
            </a:pPr>
            <a:r>
              <a:rPr lang="en" sz="2400"/>
              <a:t>“</a:t>
            </a:r>
            <a:r>
              <a:rPr lang="en"/>
              <a:t>people chose the extremes (one or five stars)</a:t>
            </a:r>
            <a:r>
              <a:rPr lang="en" sz="2400"/>
              <a:t>”</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3: How many ads?</a:t>
            </a:r>
            <a:endParaRPr/>
          </a:p>
        </p:txBody>
      </p:sp>
      <p:sp>
        <p:nvSpPr>
          <p:cNvPr id="234" name="Google Shape;234;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lang="en"/>
              <a:t>In the short-term, increasing the real-estate given to ads can increase revenue”</a:t>
            </a:r>
            <a:endParaRPr/>
          </a:p>
          <a:p>
            <a:pPr indent="-342900" lvl="0" marL="457200" rtl="0" algn="l">
              <a:spcBef>
                <a:spcPts val="0"/>
              </a:spcBef>
              <a:spcAft>
                <a:spcPts val="0"/>
              </a:spcAft>
              <a:buSzPts val="1800"/>
              <a:buChar char="●"/>
            </a:pPr>
            <a:r>
              <a:rPr lang="en"/>
              <a:t>“what will it do to the user experience, especially if these are non-targeted 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Proposal</a:t>
            </a:r>
            <a:endParaRPr/>
          </a:p>
        </p:txBody>
      </p:sp>
      <p:sp>
        <p:nvSpPr>
          <p:cNvPr id="240" name="Google Shape;240;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40"/>
          <p:cNvPicPr preferRelativeResize="0"/>
          <p:nvPr/>
        </p:nvPicPr>
        <p:blipFill>
          <a:blip r:embed="rId3">
            <a:alphaModFix/>
          </a:blip>
          <a:stretch>
            <a:fillRect/>
          </a:stretch>
        </p:blipFill>
        <p:spPr>
          <a:xfrm>
            <a:off x="2455250" y="506875"/>
            <a:ext cx="6503177" cy="444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1"/>
          <p:cNvSpPr txBox="1"/>
          <p:nvPr>
            <p:ph idx="1" type="body"/>
          </p:nvPr>
        </p:nvSpPr>
        <p:spPr>
          <a:xfrm>
            <a:off x="525675" y="192802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400"/>
              <a:t>“</a:t>
            </a:r>
            <a:r>
              <a:rPr lang="en"/>
              <a:t>The interesting challenge here is how to compare the ad revenue with the “user experience.” </a:t>
            </a:r>
            <a:r>
              <a:rPr lang="en" sz="2400"/>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202020"/>
                </a:solidFill>
                <a:highlight>
                  <a:srgbClr val="FFFFFF"/>
                </a:highlight>
                <a:latin typeface="Georgia"/>
                <a:ea typeface="Georgia"/>
                <a:cs typeface="Georgia"/>
                <a:sym typeface="Georgia"/>
              </a:rPr>
              <a:t>MAYOR AND CITY COUNCIL LAUNCH SEARCHABLE OPEN BUDGET FOR NEW YORK CITY</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Home page views generate values directly, by allowing to serve ad impressions</a:t>
            </a:r>
            <a:endParaRPr/>
          </a:p>
          <a:p>
            <a:pPr indent="-342900" lvl="0" marL="457200" rtl="0" algn="l">
              <a:spcBef>
                <a:spcPts val="0"/>
              </a:spcBef>
              <a:spcAft>
                <a:spcPts val="0"/>
              </a:spcAft>
              <a:buSzPts val="1800"/>
              <a:buChar char="●"/>
            </a:pPr>
            <a:r>
              <a:rPr lang="en"/>
              <a:t>Clicks out from the home page have value as well. The value was estimated as the cost of generating that traffic by other means (e.g. search engine marketing)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59" name="Google Shape;259;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400"/>
              <a:t>“</a:t>
            </a:r>
            <a:r>
              <a:rPr lang="en"/>
              <a:t>A controlled experiment was run on 5% of the MSN US home page users for 12 days. Clickthrough rate decreased by 0.38% (relative change), and the result was statistically significant (p-value = 0.02).</a:t>
            </a:r>
            <a:r>
              <a:rPr lang="en" sz="2400"/>
              <a:t>”</a:t>
            </a:r>
            <a:endParaRPr sz="2400"/>
          </a:p>
          <a:p>
            <a:pPr indent="-381000" lvl="0" marL="457200" rtl="0" algn="l">
              <a:spcBef>
                <a:spcPts val="0"/>
              </a:spcBef>
              <a:spcAft>
                <a:spcPts val="0"/>
              </a:spcAft>
              <a:buSzPts val="2400"/>
              <a:buChar char="●"/>
            </a:pPr>
            <a:r>
              <a:rPr lang="en" sz="2400"/>
              <a:t>“</a:t>
            </a:r>
            <a:r>
              <a:rPr lang="en"/>
              <a:t>Translating the lost clicks to their monetary value, it was higher than the expected ad revenue, so the idea of adding more ads to the MSN home page was scrapped.</a:t>
            </a:r>
            <a:r>
              <a:rPr lang="en" sz="2400"/>
              <a: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Notice:</a:t>
            </a:r>
            <a:endParaRPr/>
          </a:p>
        </p:txBody>
      </p:sp>
      <p:sp>
        <p:nvSpPr>
          <p:cNvPr id="265" name="Google Shape;265;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many of these examples, there was a </a:t>
            </a:r>
            <a:r>
              <a:rPr b="1" lang="en"/>
              <a:t>rate</a:t>
            </a:r>
            <a:r>
              <a:rPr lang="en"/>
              <a:t> which was the important quantity (e.g. conversion rate, response rate).</a:t>
            </a:r>
            <a:endParaRPr/>
          </a:p>
          <a:p>
            <a:pPr indent="-342900" lvl="0" marL="457200" rtl="0" algn="l">
              <a:spcBef>
                <a:spcPts val="0"/>
              </a:spcBef>
              <a:spcAft>
                <a:spcPts val="0"/>
              </a:spcAft>
              <a:buSzPts val="1800"/>
              <a:buChar char="●"/>
            </a:pPr>
            <a:r>
              <a:rPr lang="en"/>
              <a:t>In some examples, the important quantity was a </a:t>
            </a:r>
            <a:r>
              <a:rPr b="1" lang="en"/>
              <a:t>total </a:t>
            </a:r>
            <a:r>
              <a:rPr lang="en"/>
              <a:t>(e.g. total revenue, total responses)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Defining the right quantities is hard</a:t>
            </a:r>
            <a:endParaRPr/>
          </a:p>
        </p:txBody>
      </p:sp>
      <p:sp>
        <p:nvSpPr>
          <p:cNvPr id="271" name="Google Shape;271;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previous examples, we were just ranking raw data points on an interesting value</a:t>
            </a:r>
            <a:endParaRPr/>
          </a:p>
          <a:p>
            <a:pPr indent="-342900" lvl="0" marL="457200" rtl="0" algn="l">
              <a:spcBef>
                <a:spcPts val="0"/>
              </a:spcBef>
              <a:spcAft>
                <a:spcPts val="0"/>
              </a:spcAft>
              <a:buSzPts val="1800"/>
              <a:buChar char="●"/>
            </a:pPr>
            <a:r>
              <a:rPr lang="en"/>
              <a:t>How do you define good statistics?</a:t>
            </a:r>
            <a:endParaRPr/>
          </a:p>
        </p:txBody>
      </p:sp>
      <p:sp>
        <p:nvSpPr>
          <p:cNvPr id="272" name="Google Shape;272;p45"/>
          <p:cNvSpPr txBox="1"/>
          <p:nvPr/>
        </p:nvSpPr>
        <p:spPr>
          <a:xfrm>
            <a:off x="636225" y="4354950"/>
            <a:ext cx="6738600" cy="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section based on the HBR article by </a:t>
            </a:r>
            <a:r>
              <a:rPr lang="en" sz="1350">
                <a:highlight>
                  <a:srgbClr val="FFFFFF"/>
                </a:highlight>
              </a:rPr>
              <a:t>Kalyan Veeramachaneni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lang="en" sz="1400">
                <a:solidFill>
                  <a:srgbClr val="222222"/>
                </a:solidFill>
                <a:highlight>
                  <a:srgbClr val="FFFFFF"/>
                </a:highlight>
                <a:latin typeface="Arial"/>
                <a:ea typeface="Arial"/>
                <a:cs typeface="Arial"/>
                <a:sym typeface="Arial"/>
              </a:rPr>
              <a:t>... whenever we spoke with machine learning experts (data scientists focused on training and testing predictive models) about the most difficult part of their job, they said again and again, “the data is a mess.”</a:t>
            </a:r>
            <a:r>
              <a:rPr lang="en">
                <a:solidFill>
                  <a:srgbClr val="222222"/>
                </a:solidFill>
                <a:highlight>
                  <a:srgbClr val="FFFFFF"/>
                </a:highlight>
                <a:latin typeface="Arial"/>
                <a:ea typeface="Arial"/>
                <a:cs typeface="Arial"/>
                <a:sym typeface="Arial"/>
              </a:rPr>
              <a:t>”</a:t>
            </a:r>
            <a:endParaRPr>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Arial"/>
              <a:buChar char="●"/>
            </a:pPr>
            <a:r>
              <a:rPr lang="en">
                <a:solidFill>
                  <a:srgbClr val="222222"/>
                </a:solidFill>
                <a:highlight>
                  <a:srgbClr val="FFFFFF"/>
                </a:highlight>
                <a:latin typeface="Arial"/>
                <a:ea typeface="Arial"/>
                <a:cs typeface="Arial"/>
                <a:sym typeface="Arial"/>
              </a:rPr>
              <a:t>“</a:t>
            </a:r>
            <a:r>
              <a:rPr lang="en" sz="1400">
                <a:solidFill>
                  <a:srgbClr val="222222"/>
                </a:solidFill>
                <a:highlight>
                  <a:srgbClr val="FFFFFF"/>
                </a:highlight>
                <a:latin typeface="Arial"/>
                <a:ea typeface="Arial"/>
                <a:cs typeface="Arial"/>
                <a:sym typeface="Arial"/>
              </a:rPr>
              <a:t>In its rawest form, even clean data is too overwhelming and complex to be understood at first glance, even by experts. It has too many tables and fields and is often collected at a very high granularity (for example, online clickstreams generate new data with every click, and sensor data is collected at 125 observations per second).</a:t>
            </a:r>
            <a:r>
              <a:rPr lang="en">
                <a:solidFill>
                  <a:srgbClr val="222222"/>
                </a:solidFill>
                <a:highlight>
                  <a:srgbClr val="FFFFFF"/>
                </a:highlight>
                <a:latin typeface="Arial"/>
                <a:ea typeface="Arial"/>
                <a:cs typeface="Arial"/>
                <a:sym typeface="Arial"/>
              </a:rPr>
              <a:t>”</a:t>
            </a:r>
            <a:r>
              <a:rPr lang="en" sz="1200">
                <a:solidFill>
                  <a:srgbClr val="222222"/>
                </a:solidFill>
                <a:highlight>
                  <a:srgbClr val="FFFFFF"/>
                </a:highlight>
                <a:latin typeface="Arial"/>
                <a:ea typeface="Arial"/>
                <a:cs typeface="Arial"/>
                <a:sym typeface="Arial"/>
              </a:rPr>
              <a:t> </a:t>
            </a:r>
            <a:endParaRPr>
              <a:solidFill>
                <a:srgbClr val="222222"/>
              </a:solidFill>
              <a:highlight>
                <a:srgbClr val="FFFFFF"/>
              </a:highlight>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222222"/>
                </a:solidFill>
                <a:highlight>
                  <a:srgbClr val="FFFFFF"/>
                </a:highlight>
                <a:latin typeface="Arial"/>
                <a:ea typeface="Arial"/>
                <a:cs typeface="Arial"/>
                <a:sym typeface="Arial"/>
              </a:rPr>
              <a:t>“</a:t>
            </a:r>
            <a:r>
              <a:rPr lang="en" sz="1200">
                <a:solidFill>
                  <a:srgbClr val="222222"/>
                </a:solidFill>
                <a:highlight>
                  <a:srgbClr val="FFFFFF"/>
                </a:highlight>
                <a:latin typeface="Arial"/>
                <a:ea typeface="Arial"/>
                <a:cs typeface="Arial"/>
                <a:sym typeface="Arial"/>
              </a:rPr>
              <a:t>If companies want to get value from their data, they need to focus on accelerating human understanding of data, scaling the number of modeling questions they can ask of that data in a short amount of time, and assessing their implications.</a:t>
            </a:r>
            <a:r>
              <a:rPr lang="en">
                <a:solidFill>
                  <a:srgbClr val="222222"/>
                </a:solidFill>
                <a:highlight>
                  <a:srgbClr val="FFFFFF"/>
                </a:highlight>
                <a:latin typeface="Arial"/>
                <a:ea typeface="Arial"/>
                <a:cs typeface="Arial"/>
                <a:sym typeface="Arial"/>
              </a:rPr>
              <a:t>”</a:t>
            </a:r>
            <a:endParaRPr>
              <a:solidFill>
                <a:srgbClr val="222222"/>
              </a:solidFill>
              <a:highlight>
                <a:srgbClr val="FFFFFF"/>
              </a:highlight>
              <a:latin typeface="Arial"/>
              <a:ea typeface="Arial"/>
              <a:cs typeface="Arial"/>
              <a:sym typeface="Arial"/>
            </a:endParaRPr>
          </a:p>
          <a:p>
            <a:pPr indent="-317500" lvl="1" marL="914400" rtl="0" algn="l">
              <a:lnSpc>
                <a:spcPct val="190000"/>
              </a:lnSpc>
              <a:spcBef>
                <a:spcPts val="0"/>
              </a:spcBef>
              <a:spcAft>
                <a:spcPts val="0"/>
              </a:spcAft>
              <a:buClr>
                <a:srgbClr val="222222"/>
              </a:buClr>
              <a:buSzPts val="1400"/>
              <a:buFont typeface="Arial"/>
              <a:buChar char="○"/>
            </a:pPr>
            <a:r>
              <a:rPr lang="en" sz="1200">
                <a:solidFill>
                  <a:srgbClr val="222222"/>
                </a:solidFill>
                <a:highlight>
                  <a:srgbClr val="FFFFFF"/>
                </a:highlight>
                <a:latin typeface="Arial"/>
                <a:ea typeface="Arial"/>
                <a:cs typeface="Arial"/>
                <a:sym typeface="Arial"/>
              </a:rPr>
              <a:t>Stick with simple models</a:t>
            </a:r>
            <a:endParaRPr sz="1200">
              <a:solidFill>
                <a:srgbClr val="222222"/>
              </a:solidFill>
              <a:highlight>
                <a:srgbClr val="FFFFFF"/>
              </a:highlight>
              <a:latin typeface="Arial"/>
              <a:ea typeface="Arial"/>
              <a:cs typeface="Arial"/>
              <a:sym typeface="Arial"/>
            </a:endParaRPr>
          </a:p>
          <a:p>
            <a:pPr indent="-317500" lvl="1" marL="914400" rtl="0" algn="l">
              <a:lnSpc>
                <a:spcPct val="190000"/>
              </a:lnSpc>
              <a:spcBef>
                <a:spcPts val="0"/>
              </a:spcBef>
              <a:spcAft>
                <a:spcPts val="0"/>
              </a:spcAft>
              <a:buClr>
                <a:srgbClr val="222222"/>
              </a:buClr>
              <a:buSzPts val="1400"/>
              <a:buFont typeface="Arial"/>
              <a:buChar char="○"/>
            </a:pPr>
            <a:r>
              <a:rPr lang="en" sz="1200">
                <a:solidFill>
                  <a:srgbClr val="222222"/>
                </a:solidFill>
                <a:highlight>
                  <a:srgbClr val="FFFFFF"/>
                </a:highlight>
                <a:latin typeface="Arial"/>
                <a:ea typeface="Arial"/>
                <a:cs typeface="Arial"/>
                <a:sym typeface="Arial"/>
              </a:rPr>
              <a:t>Explore more problems</a:t>
            </a:r>
            <a:endParaRPr sz="1200">
              <a:solidFill>
                <a:srgbClr val="222222"/>
              </a:solidFill>
              <a:highlight>
                <a:srgbClr val="FFFFFF"/>
              </a:highlight>
              <a:latin typeface="Arial"/>
              <a:ea typeface="Arial"/>
              <a:cs typeface="Arial"/>
              <a:sym typeface="Arial"/>
            </a:endParaRPr>
          </a:p>
          <a:p>
            <a:pPr indent="-317500" lvl="1" marL="914400" rtl="0" algn="l">
              <a:lnSpc>
                <a:spcPct val="190000"/>
              </a:lnSpc>
              <a:spcBef>
                <a:spcPts val="0"/>
              </a:spcBef>
              <a:spcAft>
                <a:spcPts val="0"/>
              </a:spcAft>
              <a:buClr>
                <a:srgbClr val="222222"/>
              </a:buClr>
              <a:buSzPts val="1400"/>
              <a:buFont typeface="Arial"/>
              <a:buChar char="○"/>
            </a:pPr>
            <a:r>
              <a:rPr lang="en" sz="1200">
                <a:solidFill>
                  <a:srgbClr val="222222"/>
                </a:solidFill>
                <a:highlight>
                  <a:srgbClr val="FFFFFF"/>
                </a:highlight>
                <a:latin typeface="Arial"/>
                <a:ea typeface="Arial"/>
                <a:cs typeface="Arial"/>
                <a:sym typeface="Arial"/>
              </a:rPr>
              <a:t>Learn from a sample of data—not all the data</a:t>
            </a:r>
            <a:endParaRPr sz="1200">
              <a:solidFill>
                <a:srgbClr val="222222"/>
              </a:solidFill>
              <a:highlight>
                <a:srgbClr val="FFFFFF"/>
              </a:highlight>
              <a:latin typeface="Arial"/>
              <a:ea typeface="Arial"/>
              <a:cs typeface="Arial"/>
              <a:sym typeface="Arial"/>
            </a:endParaRPr>
          </a:p>
          <a:p>
            <a:pPr indent="-317500" lvl="1" marL="914400" rtl="0" algn="l">
              <a:lnSpc>
                <a:spcPct val="190000"/>
              </a:lnSpc>
              <a:spcBef>
                <a:spcPts val="0"/>
              </a:spcBef>
              <a:spcAft>
                <a:spcPts val="0"/>
              </a:spcAft>
              <a:buClr>
                <a:srgbClr val="222222"/>
              </a:buClr>
              <a:buSzPts val="1400"/>
              <a:buFont typeface="Arial"/>
              <a:buChar char="○"/>
            </a:pPr>
            <a:r>
              <a:rPr lang="en" sz="1200">
                <a:solidFill>
                  <a:srgbClr val="222222"/>
                </a:solidFill>
                <a:highlight>
                  <a:srgbClr val="FFFFFF"/>
                </a:highlight>
                <a:latin typeface="Arial"/>
                <a:ea typeface="Arial"/>
                <a:cs typeface="Arial"/>
                <a:sym typeface="Arial"/>
              </a:rPr>
              <a:t>Focus on automation</a:t>
            </a:r>
            <a:endParaRPr>
              <a:solidFill>
                <a:srgbClr val="222222"/>
              </a:solidFill>
              <a:highlight>
                <a:srgbClr val="FFFFFF"/>
              </a:highlight>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Takeaways:</a:t>
            </a:r>
            <a:endParaRPr/>
          </a:p>
        </p:txBody>
      </p:sp>
      <p:sp>
        <p:nvSpPr>
          <p:cNvPr id="290" name="Google Shape;290;p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Focus on “low-hanging fruit” </a:t>
            </a:r>
            <a:endParaRPr/>
          </a:p>
          <a:p>
            <a:pPr indent="-342900" lvl="0" marL="457200" rtl="0" algn="l">
              <a:spcBef>
                <a:spcPts val="0"/>
              </a:spcBef>
              <a:spcAft>
                <a:spcPts val="0"/>
              </a:spcAft>
              <a:buSzPts val="1800"/>
              <a:buChar char="●"/>
            </a:pPr>
            <a:r>
              <a:rPr lang="en"/>
              <a:t>Make data available to more people to generate more value</a:t>
            </a:r>
            <a:endParaRPr/>
          </a:p>
          <a:p>
            <a:pPr indent="-342900" lvl="0" marL="457200" rtl="0" algn="l">
              <a:spcBef>
                <a:spcPts val="0"/>
              </a:spcBef>
              <a:spcAft>
                <a:spcPts val="0"/>
              </a:spcAft>
              <a:buSzPts val="1800"/>
              <a:buChar char="●"/>
            </a:pPr>
            <a:r>
              <a:rPr lang="en"/>
              <a:t>Automate data analysis processes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tools can we use to do these things?</a:t>
            </a:r>
            <a:endParaRPr/>
          </a:p>
        </p:txBody>
      </p:sp>
      <p:sp>
        <p:nvSpPr>
          <p:cNvPr id="296" name="Google Shape;296;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arenBoth"/>
            </a:pPr>
            <a:r>
              <a:rPr lang="en"/>
              <a:t>Pandas</a:t>
            </a:r>
            <a:endParaRPr/>
          </a:p>
        </p:txBody>
      </p:sp>
      <p:sp>
        <p:nvSpPr>
          <p:cNvPr id="302" name="Google Shape;302;p5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Courier New"/>
                <a:ea typeface="Courier New"/>
                <a:cs typeface="Courier New"/>
                <a:sym typeface="Courier New"/>
              </a:rPr>
              <a:t>DataFrame</a:t>
            </a:r>
            <a:r>
              <a:rPr lang="en">
                <a:solidFill>
                  <a:srgbClr val="000000"/>
                </a:solidFill>
              </a:rPr>
              <a:t>s are the basic data structure, which you can think of as a database table, or an excel sheet.</a:t>
            </a:r>
            <a:endParaRPr>
              <a:solidFill>
                <a:srgbClr val="000000"/>
              </a:solidFill>
            </a:endParaRPr>
          </a:p>
          <a:p>
            <a:pPr indent="-342900" lvl="0" marL="457200" rtl="0" algn="l">
              <a:spcBef>
                <a:spcPts val="0"/>
              </a:spcBef>
              <a:spcAft>
                <a:spcPts val="0"/>
              </a:spcAft>
              <a:buClr>
                <a:srgbClr val="000000"/>
              </a:buClr>
              <a:buSzPts val="1800"/>
              <a:buFont typeface="Courier New"/>
              <a:buChar char="●"/>
            </a:pPr>
            <a:r>
              <a:rPr lang="en">
                <a:solidFill>
                  <a:srgbClr val="000000"/>
                </a:solidFill>
                <a:latin typeface="Courier New"/>
                <a:ea typeface="Courier New"/>
                <a:cs typeface="Courier New"/>
                <a:sym typeface="Courier New"/>
              </a:rPr>
              <a:t>Series</a:t>
            </a:r>
            <a:r>
              <a:rPr lang="en">
                <a:solidFill>
                  <a:srgbClr val="000000"/>
                </a:solidFill>
                <a:latin typeface="Roboto Mono"/>
                <a:ea typeface="Roboto Mono"/>
                <a:cs typeface="Roboto Mono"/>
                <a:sym typeface="Roboto Mono"/>
              </a:rPr>
              <a:t> </a:t>
            </a:r>
            <a:r>
              <a:rPr lang="en">
                <a:solidFill>
                  <a:srgbClr val="000000"/>
                </a:solidFill>
                <a:latin typeface="Arial"/>
                <a:ea typeface="Arial"/>
                <a:cs typeface="Arial"/>
                <a:sym typeface="Arial"/>
              </a:rPr>
              <a:t>are within a DataFrame, and represent the columns.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Courier New"/>
                <a:ea typeface="Courier New"/>
                <a:cs typeface="Courier New"/>
                <a:sym typeface="Courier New"/>
              </a:rPr>
              <a:t>Series</a:t>
            </a:r>
            <a:r>
              <a:rPr lang="en">
                <a:solidFill>
                  <a:srgbClr val="000000"/>
                </a:solidFill>
                <a:latin typeface="Roboto Mono"/>
                <a:ea typeface="Roboto Mono"/>
                <a:cs typeface="Roboto Mono"/>
                <a:sym typeface="Roboto Mono"/>
              </a:rPr>
              <a:t> </a:t>
            </a:r>
            <a:r>
              <a:rPr lang="en">
                <a:solidFill>
                  <a:srgbClr val="000000"/>
                </a:solidFill>
                <a:latin typeface="Arial"/>
                <a:ea typeface="Arial"/>
                <a:cs typeface="Arial"/>
                <a:sym typeface="Arial"/>
              </a:rPr>
              <a:t>can stand alone, and be indexed. These are good for representing time-series data.</a:t>
            </a:r>
            <a:endParaRPr>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Read in data</a:t>
            </a:r>
            <a:endParaRPr/>
          </a:p>
        </p:txBody>
      </p:sp>
      <p:sp>
        <p:nvSpPr>
          <p:cNvPr id="308" name="Google Shape;308;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51"/>
          <p:cNvPicPr preferRelativeResize="0"/>
          <p:nvPr/>
        </p:nvPicPr>
        <p:blipFill>
          <a:blip r:embed="rId3">
            <a:alphaModFix/>
          </a:blip>
          <a:stretch>
            <a:fillRect/>
          </a:stretch>
        </p:blipFill>
        <p:spPr>
          <a:xfrm>
            <a:off x="471900" y="1919075"/>
            <a:ext cx="7143750" cy="255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t>
            </a:r>
            <a:r>
              <a:rPr lang="en" sz="2400">
                <a:solidFill>
                  <a:srgbClr val="202020"/>
                </a:solidFill>
                <a:highlight>
                  <a:srgbClr val="FFFFFF"/>
                </a:highlight>
                <a:latin typeface="Georgia"/>
                <a:ea typeface="Georgia"/>
                <a:cs typeface="Georgia"/>
                <a:sym typeface="Georgia"/>
              </a:rPr>
              <a:t>NYC has entombed this data in PDFs for years, making it basically impossible to analyze and understand what is going on.   But for the first time, we can actually do things like look at the top spending for each agency...”</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52"/>
          <p:cNvPicPr preferRelativeResize="0"/>
          <p:nvPr/>
        </p:nvPicPr>
        <p:blipFill>
          <a:blip r:embed="rId3">
            <a:alphaModFix/>
          </a:blip>
          <a:stretch>
            <a:fillRect/>
          </a:stretch>
        </p:blipFill>
        <p:spPr>
          <a:xfrm>
            <a:off x="0" y="523125"/>
            <a:ext cx="9214926" cy="4386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Accessing data -- what is in the DataFrame?</a:t>
            </a:r>
            <a:endParaRPr/>
          </a:p>
        </p:txBody>
      </p:sp>
      <p:sp>
        <p:nvSpPr>
          <p:cNvPr id="322" name="Google Shape;322;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 name="Google Shape;323;p53"/>
          <p:cNvPicPr preferRelativeResize="0"/>
          <p:nvPr/>
        </p:nvPicPr>
        <p:blipFill>
          <a:blip r:embed="rId3">
            <a:alphaModFix/>
          </a:blip>
          <a:stretch>
            <a:fillRect/>
          </a:stretch>
        </p:blipFill>
        <p:spPr>
          <a:xfrm>
            <a:off x="0" y="2138769"/>
            <a:ext cx="9144001" cy="24072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471900" y="344450"/>
            <a:ext cx="86232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Accessing Data -- Choosing a selection of columns</a:t>
            </a:r>
            <a:endParaRPr sz="2400"/>
          </a:p>
        </p:txBody>
      </p:sp>
      <p:sp>
        <p:nvSpPr>
          <p:cNvPr id="329" name="Google Shape;329;p5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0" name="Google Shape;330;p54"/>
          <p:cNvPicPr preferRelativeResize="0"/>
          <p:nvPr/>
        </p:nvPicPr>
        <p:blipFill>
          <a:blip r:embed="rId3">
            <a:alphaModFix/>
          </a:blip>
          <a:stretch>
            <a:fillRect/>
          </a:stretch>
        </p:blipFill>
        <p:spPr>
          <a:xfrm>
            <a:off x="10950" y="2320972"/>
            <a:ext cx="9144001" cy="19064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471900" y="738725"/>
            <a:ext cx="86142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Accessing data -- The underlying data structure</a:t>
            </a:r>
            <a:endParaRPr sz="2400"/>
          </a:p>
        </p:txBody>
      </p:sp>
      <p:sp>
        <p:nvSpPr>
          <p:cNvPr id="336" name="Google Shape;336;p5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7" name="Google Shape;337;p55"/>
          <p:cNvPicPr preferRelativeResize="0"/>
          <p:nvPr/>
        </p:nvPicPr>
        <p:blipFill>
          <a:blip r:embed="rId3">
            <a:alphaModFix/>
          </a:blip>
          <a:stretch>
            <a:fillRect/>
          </a:stretch>
        </p:blipFill>
        <p:spPr>
          <a:xfrm>
            <a:off x="10950" y="2243985"/>
            <a:ext cx="9144001" cy="20603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Accessing Data -- Columns as Series</a:t>
            </a:r>
            <a:endParaRPr/>
          </a:p>
        </p:txBody>
      </p:sp>
      <p:sp>
        <p:nvSpPr>
          <p:cNvPr id="343" name="Google Shape;343;p56"/>
          <p:cNvSpPr txBox="1"/>
          <p:nvPr>
            <p:ph idx="1" type="body"/>
          </p:nvPr>
        </p:nvSpPr>
        <p:spPr>
          <a:xfrm>
            <a:off x="471900" y="3458875"/>
            <a:ext cx="82221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Prints the index (on the left) and the values (on the right)</a:t>
            </a:r>
            <a:endParaRPr/>
          </a:p>
        </p:txBody>
      </p:sp>
      <p:pic>
        <p:nvPicPr>
          <p:cNvPr id="344" name="Google Shape;344;p56"/>
          <p:cNvPicPr preferRelativeResize="0"/>
          <p:nvPr/>
        </p:nvPicPr>
        <p:blipFill>
          <a:blip r:embed="rId3">
            <a:alphaModFix/>
          </a:blip>
          <a:stretch>
            <a:fillRect/>
          </a:stretch>
        </p:blipFill>
        <p:spPr>
          <a:xfrm>
            <a:off x="10950" y="1855058"/>
            <a:ext cx="9144000" cy="14333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Logic with Series</a:t>
            </a:r>
            <a:endParaRPr/>
          </a:p>
        </p:txBody>
      </p:sp>
      <p:sp>
        <p:nvSpPr>
          <p:cNvPr id="350" name="Google Shape;350;p5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1" name="Google Shape;351;p57"/>
          <p:cNvPicPr preferRelativeResize="0"/>
          <p:nvPr/>
        </p:nvPicPr>
        <p:blipFill>
          <a:blip r:embed="rId3">
            <a:alphaModFix/>
          </a:blip>
          <a:stretch>
            <a:fillRect/>
          </a:stretch>
        </p:blipFill>
        <p:spPr>
          <a:xfrm>
            <a:off x="10950" y="1813301"/>
            <a:ext cx="9143999" cy="15168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Masking DataFrames with indexed series</a:t>
            </a:r>
            <a:endParaRPr/>
          </a:p>
        </p:txBody>
      </p:sp>
      <p:sp>
        <p:nvSpPr>
          <p:cNvPr id="357" name="Google Shape;357;p5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58"/>
          <p:cNvPicPr preferRelativeResize="0"/>
          <p:nvPr/>
        </p:nvPicPr>
        <p:blipFill>
          <a:blip r:embed="rId3">
            <a:alphaModFix/>
          </a:blip>
          <a:stretch>
            <a:fillRect/>
          </a:stretch>
        </p:blipFill>
        <p:spPr>
          <a:xfrm>
            <a:off x="10950" y="1609415"/>
            <a:ext cx="9144001" cy="33295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47190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bootstrap confidence bounds</a:t>
            </a:r>
            <a:endParaRPr/>
          </a:p>
        </p:txBody>
      </p:sp>
      <p:pic>
        <p:nvPicPr>
          <p:cNvPr id="364" name="Google Shape;364;p59"/>
          <p:cNvPicPr preferRelativeResize="0"/>
          <p:nvPr/>
        </p:nvPicPr>
        <p:blipFill>
          <a:blip r:embed="rId3">
            <a:alphaModFix/>
          </a:blip>
          <a:stretch>
            <a:fillRect/>
          </a:stretch>
        </p:blipFill>
        <p:spPr>
          <a:xfrm>
            <a:off x="10950" y="879024"/>
            <a:ext cx="9144000" cy="1808602"/>
          </a:xfrm>
          <a:prstGeom prst="rect">
            <a:avLst/>
          </a:prstGeom>
          <a:noFill/>
          <a:ln>
            <a:noFill/>
          </a:ln>
        </p:spPr>
      </p:pic>
      <p:pic>
        <p:nvPicPr>
          <p:cNvPr id="365" name="Google Shape;365;p59"/>
          <p:cNvPicPr preferRelativeResize="0"/>
          <p:nvPr/>
        </p:nvPicPr>
        <p:blipFill>
          <a:blip r:embed="rId4">
            <a:alphaModFix/>
          </a:blip>
          <a:stretch>
            <a:fillRect/>
          </a:stretch>
        </p:blipFill>
        <p:spPr>
          <a:xfrm>
            <a:off x="10950" y="2798957"/>
            <a:ext cx="9144001" cy="20534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sampling distribution (estimate)</a:t>
            </a:r>
            <a:endParaRPr/>
          </a:p>
        </p:txBody>
      </p:sp>
      <p:sp>
        <p:nvSpPr>
          <p:cNvPr id="371" name="Google Shape;371;p6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60"/>
          <p:cNvPicPr preferRelativeResize="0"/>
          <p:nvPr/>
        </p:nvPicPr>
        <p:blipFill>
          <a:blip r:embed="rId3">
            <a:alphaModFix/>
          </a:blip>
          <a:stretch>
            <a:fillRect/>
          </a:stretch>
        </p:blipFill>
        <p:spPr>
          <a:xfrm>
            <a:off x="10950" y="1892300"/>
            <a:ext cx="9143999" cy="3251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Approximate confidence bounds</a:t>
            </a:r>
            <a:endParaRPr/>
          </a:p>
        </p:txBody>
      </p:sp>
      <p:sp>
        <p:nvSpPr>
          <p:cNvPr id="378" name="Google Shape;378;p6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9" name="Google Shape;379;p61"/>
          <p:cNvPicPr preferRelativeResize="0"/>
          <p:nvPr/>
        </p:nvPicPr>
        <p:blipFill>
          <a:blip r:embed="rId3">
            <a:alphaModFix/>
          </a:blip>
          <a:stretch>
            <a:fillRect/>
          </a:stretch>
        </p:blipFill>
        <p:spPr>
          <a:xfrm>
            <a:off x="443299" y="1919075"/>
            <a:ext cx="8279300" cy="107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t>
            </a:r>
            <a:r>
              <a:rPr lang="en" sz="2400">
                <a:solidFill>
                  <a:srgbClr val="202020"/>
                </a:solidFill>
                <a:highlight>
                  <a:srgbClr val="FFFFFF"/>
                </a:highlight>
                <a:latin typeface="Georgia"/>
                <a:ea typeface="Georgia"/>
                <a:cs typeface="Georgia"/>
                <a:sym typeface="Georgia"/>
              </a:rPr>
              <a:t>The bad news in all of this is that the City only put this year’s budget (FY2017) on the Open Data portal and left all prior years off. This makes it impossible to look for trends and year-to-year changes”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Robustness</a:t>
            </a:r>
            <a:endParaRPr/>
          </a:p>
        </p:txBody>
      </p:sp>
      <p:sp>
        <p:nvSpPr>
          <p:cNvPr id="385" name="Google Shape;385;p6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Consider a mixture...</a:t>
            </a:r>
            <a:endParaRPr/>
          </a:p>
        </p:txBody>
      </p:sp>
      <p:pic>
        <p:nvPicPr>
          <p:cNvPr id="386" name="Google Shape;386;p62"/>
          <p:cNvPicPr preferRelativeResize="0"/>
          <p:nvPr/>
        </p:nvPicPr>
        <p:blipFill>
          <a:blip r:embed="rId3">
            <a:alphaModFix/>
          </a:blip>
          <a:stretch>
            <a:fillRect/>
          </a:stretch>
        </p:blipFill>
        <p:spPr>
          <a:xfrm>
            <a:off x="230475" y="2512372"/>
            <a:ext cx="8683050" cy="17471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small portion of data is outliers</a:t>
            </a:r>
            <a:endParaRPr/>
          </a:p>
        </p:txBody>
      </p:sp>
      <p:sp>
        <p:nvSpPr>
          <p:cNvPr id="392" name="Google Shape;392;p6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63"/>
          <p:cNvPicPr preferRelativeResize="0"/>
          <p:nvPr/>
        </p:nvPicPr>
        <p:blipFill>
          <a:blip r:embed="rId3">
            <a:alphaModFix/>
          </a:blip>
          <a:stretch>
            <a:fillRect/>
          </a:stretch>
        </p:blipFill>
        <p:spPr>
          <a:xfrm>
            <a:off x="10950" y="1800709"/>
            <a:ext cx="9143999" cy="30941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Sensitivity:</a:t>
            </a:r>
            <a:endParaRPr/>
          </a:p>
        </p:txBody>
      </p:sp>
      <p:sp>
        <p:nvSpPr>
          <p:cNvPr id="399" name="Google Shape;399;p6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Normally, std dev= 1.</a:t>
            </a:r>
            <a:endParaRPr/>
          </a:p>
          <a:p>
            <a:pPr indent="-342900" lvl="0" marL="457200" rtl="0" algn="l">
              <a:spcBef>
                <a:spcPts val="0"/>
              </a:spcBef>
              <a:spcAft>
                <a:spcPts val="0"/>
              </a:spcAft>
              <a:buSzPts val="1800"/>
              <a:buChar char="●"/>
            </a:pPr>
            <a:r>
              <a:rPr lang="en"/>
              <a:t>1% of data points lead to a 45% increase in std dev!</a:t>
            </a:r>
            <a:endParaRPr/>
          </a:p>
        </p:txBody>
      </p:sp>
      <p:pic>
        <p:nvPicPr>
          <p:cNvPr id="400" name="Google Shape;400;p64"/>
          <p:cNvPicPr preferRelativeResize="0"/>
          <p:nvPr/>
        </p:nvPicPr>
        <p:blipFill>
          <a:blip r:embed="rId3">
            <a:alphaModFix/>
          </a:blip>
          <a:stretch>
            <a:fillRect/>
          </a:stretch>
        </p:blipFill>
        <p:spPr>
          <a:xfrm>
            <a:off x="316091" y="3219201"/>
            <a:ext cx="8511833" cy="1410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normal approximation</a:t>
            </a:r>
            <a:endParaRPr/>
          </a:p>
        </p:txBody>
      </p:sp>
      <p:sp>
        <p:nvSpPr>
          <p:cNvPr id="406" name="Google Shape;406;p6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estimate error in a sample mean, for large enough samples, you can use a normal approximation</a:t>
            </a:r>
            <a:endParaRPr/>
          </a:p>
          <a:p>
            <a:pPr indent="-342900" lvl="0" marL="457200" rtl="0" algn="l">
              <a:spcBef>
                <a:spcPts val="0"/>
              </a:spcBef>
              <a:spcAft>
                <a:spcPts val="0"/>
              </a:spcAft>
              <a:buSzPts val="1800"/>
              <a:buChar char="●"/>
            </a:pPr>
            <a:r>
              <a:rPr lang="en"/>
              <a:t>45% increase in        means a 45% increase in our mean estimate’s error!</a:t>
            </a:r>
            <a:endParaRPr/>
          </a:p>
        </p:txBody>
      </p:sp>
      <p:pic>
        <p:nvPicPr>
          <p:cNvPr id="407" name="Google Shape;407;p65"/>
          <p:cNvPicPr preferRelativeResize="0"/>
          <p:nvPr/>
        </p:nvPicPr>
        <p:blipFill>
          <a:blip r:embed="rId3">
            <a:alphaModFix/>
          </a:blip>
          <a:stretch>
            <a:fillRect/>
          </a:stretch>
        </p:blipFill>
        <p:spPr>
          <a:xfrm>
            <a:off x="3930800" y="2298848"/>
            <a:ext cx="832925" cy="408475"/>
          </a:xfrm>
          <a:prstGeom prst="rect">
            <a:avLst/>
          </a:prstGeom>
          <a:noFill/>
          <a:ln>
            <a:noFill/>
          </a:ln>
        </p:spPr>
      </p:pic>
      <p:pic>
        <p:nvPicPr>
          <p:cNvPr id="408" name="Google Shape;408;p65"/>
          <p:cNvPicPr preferRelativeResize="0"/>
          <p:nvPr/>
        </p:nvPicPr>
        <p:blipFill>
          <a:blip r:embed="rId4">
            <a:alphaModFix/>
          </a:blip>
          <a:stretch>
            <a:fillRect/>
          </a:stretch>
        </p:blipFill>
        <p:spPr>
          <a:xfrm>
            <a:off x="2607725" y="2674300"/>
            <a:ext cx="419100" cy="209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Median and MAD are robust to this!</a:t>
            </a:r>
            <a:endParaRPr/>
          </a:p>
        </p:txBody>
      </p:sp>
      <p:sp>
        <p:nvSpPr>
          <p:cNvPr id="414" name="Google Shape;414;p6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2.5% error for the median</a:t>
            </a:r>
            <a:endParaRPr/>
          </a:p>
          <a:p>
            <a:pPr indent="-342900" lvl="0" marL="457200" rtl="0" algn="l">
              <a:spcBef>
                <a:spcPts val="0"/>
              </a:spcBef>
              <a:spcAft>
                <a:spcPts val="0"/>
              </a:spcAft>
              <a:buSzPts val="1800"/>
              <a:buChar char="●"/>
            </a:pPr>
            <a:r>
              <a:rPr lang="en"/>
              <a:t>1.1% error for the MAD</a:t>
            </a:r>
            <a:endParaRPr/>
          </a:p>
        </p:txBody>
      </p:sp>
      <p:pic>
        <p:nvPicPr>
          <p:cNvPr id="415" name="Google Shape;415;p66"/>
          <p:cNvPicPr preferRelativeResize="0"/>
          <p:nvPr/>
        </p:nvPicPr>
        <p:blipFill>
          <a:blip r:embed="rId3">
            <a:alphaModFix/>
          </a:blip>
          <a:stretch>
            <a:fillRect/>
          </a:stretch>
        </p:blipFill>
        <p:spPr>
          <a:xfrm>
            <a:off x="359113" y="2870050"/>
            <a:ext cx="8557824" cy="1433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a:t>
            </a:r>
            <a:endParaRPr/>
          </a:p>
        </p:txBody>
      </p:sp>
      <p:sp>
        <p:nvSpPr>
          <p:cNvPr id="421" name="Google Shape;421;p6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can be hard to get good measurements for averages</a:t>
            </a:r>
            <a:endParaRPr/>
          </a:p>
          <a:p>
            <a:pPr indent="-342900" lvl="0" marL="457200" rtl="0" algn="l">
              <a:spcBef>
                <a:spcPts val="0"/>
              </a:spcBef>
              <a:spcAft>
                <a:spcPts val="0"/>
              </a:spcAft>
              <a:buSzPts val="1800"/>
              <a:buChar char="●"/>
            </a:pPr>
            <a:r>
              <a:rPr lang="en"/>
              <a:t>Consider the median</a:t>
            </a:r>
            <a:endParaRPr/>
          </a:p>
          <a:p>
            <a:pPr indent="-342900" lvl="0" marL="457200" rtl="0" algn="l">
              <a:spcBef>
                <a:spcPts val="0"/>
              </a:spcBef>
              <a:spcAft>
                <a:spcPts val="0"/>
              </a:spcAft>
              <a:buSzPts val="1800"/>
              <a:buChar char="●"/>
            </a:pPr>
            <a:r>
              <a:rPr b="1" lang="en"/>
              <a:t>Aim for low variance metrics</a:t>
            </a:r>
            <a:endParaRPr b="1"/>
          </a:p>
          <a:p>
            <a:pPr indent="0" lvl="0" marL="0" rtl="0" algn="l">
              <a:spcBef>
                <a:spcPts val="1600"/>
              </a:spcBef>
              <a:spcAft>
                <a:spcPts val="0"/>
              </a:spcAft>
              <a:buNone/>
            </a:pPr>
            <a:r>
              <a:t/>
            </a:r>
            <a:endParaRPr/>
          </a:p>
          <a:p>
            <a:pPr indent="0" lvl="0" marL="0" rtl="0" algn="l">
              <a:spcBef>
                <a:spcPts val="1600"/>
              </a:spcBef>
              <a:spcAft>
                <a:spcPts val="1600"/>
              </a:spcAft>
              <a:buNone/>
            </a:pPr>
            <a:r>
              <a:rPr lang="en"/>
              <a:t>This problem is general, and applies to regression models as well.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a:t>
            </a:r>
            <a:endParaRPr/>
          </a:p>
        </p:txBody>
      </p:sp>
      <p:sp>
        <p:nvSpPr>
          <p:cNvPr id="427" name="Google Shape;427;p6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 ad generates an expected sales of $0.35 per view</a:t>
            </a:r>
            <a:endParaRPr/>
          </a:p>
          <a:p>
            <a:pPr indent="-342900" lvl="0" marL="457200" rtl="0" algn="l">
              <a:spcBef>
                <a:spcPts val="0"/>
              </a:spcBef>
              <a:spcAft>
                <a:spcPts val="0"/>
              </a:spcAft>
              <a:buSzPts val="1800"/>
              <a:buChar char="●"/>
            </a:pPr>
            <a:r>
              <a:rPr lang="en"/>
              <a:t>Most people don’t make a purchase, so the average sale is $7 with a standard deviation of $75</a:t>
            </a:r>
            <a:endParaRPr/>
          </a:p>
          <a:p>
            <a:pPr indent="-342900" lvl="0" marL="457200" rtl="0" algn="l">
              <a:spcBef>
                <a:spcPts val="0"/>
              </a:spcBef>
              <a:spcAft>
                <a:spcPts val="0"/>
              </a:spcAft>
              <a:buSzPts val="1800"/>
              <a:buChar char="●"/>
            </a:pPr>
            <a:r>
              <a:rPr lang="en"/>
              <a:t>The R</a:t>
            </a:r>
            <a:r>
              <a:rPr baseline="30000" lang="en"/>
              <a:t>2</a:t>
            </a:r>
            <a:r>
              <a:rPr lang="en"/>
              <a:t> = 0.0000054 -- tiny effect!! Sample selection effects can easily overwhelm it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8" name="Google Shape;428;p68"/>
          <p:cNvPicPr preferRelativeResize="0"/>
          <p:nvPr/>
        </p:nvPicPr>
        <p:blipFill>
          <a:blip r:embed="rId3">
            <a:alphaModFix/>
          </a:blip>
          <a:stretch>
            <a:fillRect/>
          </a:stretch>
        </p:blipFill>
        <p:spPr>
          <a:xfrm>
            <a:off x="4009297" y="138822"/>
            <a:ext cx="3520175" cy="149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434" name="Google Shape;434;p69"/>
          <p:cNvSpPr txBox="1"/>
          <p:nvPr>
            <p:ph idx="1" type="body"/>
          </p:nvPr>
        </p:nvSpPr>
        <p:spPr>
          <a:xfrm>
            <a:off x="471900" y="1919075"/>
            <a:ext cx="4134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Need much larger sample sizes:</a:t>
            </a:r>
            <a:endParaRPr/>
          </a:p>
          <a:p>
            <a:pPr indent="-317500" lvl="1" marL="914400" rtl="0" algn="l">
              <a:spcBef>
                <a:spcPts val="0"/>
              </a:spcBef>
              <a:spcAft>
                <a:spcPts val="0"/>
              </a:spcAft>
              <a:buSzPts val="1400"/>
              <a:buChar char="○"/>
            </a:pPr>
            <a:r>
              <a:rPr lang="en"/>
              <a:t>“</a:t>
            </a:r>
            <a:r>
              <a:rPr lang="en"/>
              <a:t>Only 3 of the 25 campaigns could reliably distinguish between a wildly successful campaign (+50% ROI) from one that broke even (0% ROI); the median campaign would have to be 9 times larger”</a:t>
            </a:r>
            <a:endParaRPr/>
          </a:p>
          <a:p>
            <a:pPr indent="-342900" lvl="0" marL="457200" rtl="0" algn="l">
              <a:spcBef>
                <a:spcPts val="0"/>
              </a:spcBef>
              <a:spcAft>
                <a:spcPts val="0"/>
              </a:spcAft>
              <a:buSzPts val="1800"/>
              <a:buChar char="●"/>
            </a:pPr>
            <a:r>
              <a:rPr lang="en"/>
              <a:t>But these were web-scale studies!</a:t>
            </a:r>
            <a:endParaRPr/>
          </a:p>
          <a:p>
            <a:pPr indent="-342900" lvl="0" marL="457200" rtl="0" algn="l">
              <a:spcBef>
                <a:spcPts val="0"/>
              </a:spcBef>
              <a:spcAft>
                <a:spcPts val="0"/>
              </a:spcAft>
              <a:buSzPts val="1800"/>
              <a:buChar char="●"/>
            </a:pPr>
            <a:r>
              <a:rPr b="1" lang="en"/>
              <a:t>Choose a better statistic</a:t>
            </a:r>
            <a:endParaRPr b="1"/>
          </a:p>
        </p:txBody>
      </p:sp>
      <p:pic>
        <p:nvPicPr>
          <p:cNvPr id="435" name="Google Shape;435;p69"/>
          <p:cNvPicPr preferRelativeResize="0"/>
          <p:nvPr/>
        </p:nvPicPr>
        <p:blipFill>
          <a:blip r:embed="rId3">
            <a:alphaModFix/>
          </a:blip>
          <a:stretch>
            <a:fillRect/>
          </a:stretch>
        </p:blipFill>
        <p:spPr>
          <a:xfrm>
            <a:off x="5836324" y="1712636"/>
            <a:ext cx="2651275" cy="328903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0"/>
          <p:cNvSpPr txBox="1"/>
          <p:nvPr>
            <p:ph type="title"/>
          </p:nvPr>
        </p:nvSpPr>
        <p:spPr>
          <a:xfrm>
            <a:off x="471900" y="4993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Rates</a:t>
            </a:r>
            <a:endParaRPr/>
          </a:p>
        </p:txBody>
      </p:sp>
      <p:sp>
        <p:nvSpPr>
          <p:cNvPr id="441" name="Google Shape;441;p7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You can choose better KPIs!</a:t>
            </a:r>
            <a:endParaRPr/>
          </a:p>
          <a:p>
            <a:pPr indent="-342900" lvl="0" marL="457200" rtl="0" algn="l">
              <a:spcBef>
                <a:spcPts val="0"/>
              </a:spcBef>
              <a:spcAft>
                <a:spcPts val="0"/>
              </a:spcAft>
              <a:buSzPts val="1800"/>
              <a:buChar char="●"/>
            </a:pPr>
            <a:r>
              <a:rPr lang="en"/>
              <a:t>Consider a conversion “funnel”</a:t>
            </a:r>
            <a:endParaRPr/>
          </a:p>
          <a:p>
            <a:pPr indent="-317500" lvl="1" marL="914400" rtl="0" algn="l">
              <a:spcBef>
                <a:spcPts val="0"/>
              </a:spcBef>
              <a:spcAft>
                <a:spcPts val="0"/>
              </a:spcAft>
              <a:buSzPts val="1400"/>
              <a:buChar char="○"/>
            </a:pPr>
            <a:r>
              <a:rPr lang="en"/>
              <a:t>User visits site</a:t>
            </a:r>
            <a:endParaRPr/>
          </a:p>
          <a:p>
            <a:pPr indent="-317500" lvl="1" marL="914400" rtl="0" algn="l">
              <a:spcBef>
                <a:spcPts val="0"/>
              </a:spcBef>
              <a:spcAft>
                <a:spcPts val="0"/>
              </a:spcAft>
              <a:buSzPts val="1400"/>
              <a:buChar char="○"/>
            </a:pPr>
            <a:r>
              <a:rPr lang="en"/>
              <a:t>User</a:t>
            </a:r>
            <a:r>
              <a:rPr lang="en"/>
              <a:t> adds item to “cart”</a:t>
            </a:r>
            <a:endParaRPr/>
          </a:p>
          <a:p>
            <a:pPr indent="-317500" lvl="1" marL="914400" rtl="0" algn="l">
              <a:spcBef>
                <a:spcPts val="0"/>
              </a:spcBef>
              <a:spcAft>
                <a:spcPts val="0"/>
              </a:spcAft>
              <a:buSzPts val="1400"/>
              <a:buChar char="○"/>
            </a:pPr>
            <a:r>
              <a:rPr lang="en"/>
              <a:t>User initiates “checkout”</a:t>
            </a:r>
            <a:endParaRPr/>
          </a:p>
          <a:p>
            <a:pPr indent="-317500" lvl="1" marL="914400" rtl="0" algn="l">
              <a:spcBef>
                <a:spcPts val="0"/>
              </a:spcBef>
              <a:spcAft>
                <a:spcPts val="0"/>
              </a:spcAft>
              <a:buSzPts val="1400"/>
              <a:buChar char="○"/>
            </a:pPr>
            <a:r>
              <a:rPr lang="en"/>
              <a:t>User completes “checkout” (so you gain revenue)</a:t>
            </a:r>
            <a:endParaRPr/>
          </a:p>
          <a:p>
            <a:pPr indent="-342900" lvl="0" marL="457200" rtl="0" algn="l">
              <a:spcBef>
                <a:spcPts val="0"/>
              </a:spcBef>
              <a:spcAft>
                <a:spcPts val="0"/>
              </a:spcAft>
              <a:buSzPts val="1800"/>
              <a:buChar char="●"/>
            </a:pPr>
            <a:r>
              <a:rPr lang="en"/>
              <a:t>Usually:</a:t>
            </a:r>
            <a:endParaRPr/>
          </a:p>
          <a:p>
            <a:pPr indent="-317500" lvl="1" marL="914400" rtl="0" algn="l">
              <a:spcBef>
                <a:spcPts val="0"/>
              </a:spcBef>
              <a:spcAft>
                <a:spcPts val="0"/>
              </a:spcAft>
              <a:buSzPts val="1400"/>
              <a:buChar char="○"/>
            </a:pPr>
            <a:r>
              <a:rPr lang="en"/>
              <a:t>0.5 &gt; P(visits) &gt; P(adds item) &gt; P(starts checkout) &gt; P(completes checkout)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1"/>
          <p:cNvSpPr txBox="1"/>
          <p:nvPr>
            <p:ph type="title"/>
          </p:nvPr>
        </p:nvSpPr>
        <p:spPr>
          <a:xfrm>
            <a:off x="471900" y="738725"/>
            <a:ext cx="28785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statsmodels</a:t>
            </a:r>
            <a:endParaRPr/>
          </a:p>
        </p:txBody>
      </p:sp>
      <p:sp>
        <p:nvSpPr>
          <p:cNvPr id="447" name="Google Shape;447;p7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71"/>
          <p:cNvPicPr preferRelativeResize="0"/>
          <p:nvPr/>
        </p:nvPicPr>
        <p:blipFill>
          <a:blip r:embed="rId3">
            <a:alphaModFix/>
          </a:blip>
          <a:stretch>
            <a:fillRect/>
          </a:stretch>
        </p:blipFill>
        <p:spPr>
          <a:xfrm>
            <a:off x="3350325" y="0"/>
            <a:ext cx="56632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202020"/>
                </a:solidFill>
                <a:highlight>
                  <a:srgbClr val="FFFFFF"/>
                </a:highlight>
                <a:latin typeface="Georgia"/>
                <a:ea typeface="Georgia"/>
                <a:cs typeface="Georgia"/>
                <a:sym typeface="Georgia"/>
              </a:rPr>
              <a:t> It categorizes expenses all the way down to the “Object Code” Name.  Object Codes include everything from “Full Time Position” costs and  “Overtime”  to “Postage” and “Telephone Services.”  Each Object Code is assigned to an Agency, so you can track the expenses from each agency.</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confidence intervals behave as rates decrease?</a:t>
            </a:r>
            <a:endParaRPr/>
          </a:p>
        </p:txBody>
      </p:sp>
      <p:pic>
        <p:nvPicPr>
          <p:cNvPr id="454" name="Google Shape;454;p72"/>
          <p:cNvPicPr preferRelativeResize="0"/>
          <p:nvPr/>
        </p:nvPicPr>
        <p:blipFill>
          <a:blip r:embed="rId3">
            <a:alphaModFix/>
          </a:blip>
          <a:stretch>
            <a:fillRect/>
          </a:stretch>
        </p:blipFill>
        <p:spPr>
          <a:xfrm>
            <a:off x="471900" y="1506425"/>
            <a:ext cx="7055200" cy="3453000"/>
          </a:xfrm>
          <a:prstGeom prst="rect">
            <a:avLst/>
          </a:prstGeom>
          <a:noFill/>
          <a:ln>
            <a:noFill/>
          </a:ln>
        </p:spPr>
      </p:pic>
      <p:sp>
        <p:nvSpPr>
          <p:cNvPr id="455" name="Google Shape;455;p72"/>
          <p:cNvSpPr txBox="1"/>
          <p:nvPr>
            <p:ph idx="1" type="body"/>
          </p:nvPr>
        </p:nvSpPr>
        <p:spPr>
          <a:xfrm>
            <a:off x="4408725" y="1919075"/>
            <a:ext cx="42852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p increases, we have more successes</a:t>
            </a:r>
            <a:endParaRPr/>
          </a:p>
          <a:p>
            <a:pPr indent="-342900" lvl="0" marL="457200" rtl="0" algn="l">
              <a:spcBef>
                <a:spcPts val="0"/>
              </a:spcBef>
              <a:spcAft>
                <a:spcPts val="0"/>
              </a:spcAft>
              <a:buSzPts val="1800"/>
              <a:buChar char="●"/>
            </a:pPr>
            <a:r>
              <a:rPr lang="en"/>
              <a:t>As p increases, the denominator increases, too</a:t>
            </a:r>
            <a:endParaRPr/>
          </a:p>
          <a:p>
            <a:pPr indent="-342900" lvl="0" marL="457200" rtl="0" algn="l">
              <a:spcBef>
                <a:spcPts val="0"/>
              </a:spcBef>
              <a:spcAft>
                <a:spcPts val="0"/>
              </a:spcAft>
              <a:buSzPts val="1800"/>
              <a:buChar char="●"/>
            </a:pPr>
            <a:r>
              <a:rPr lang="en"/>
              <a:t>How confident are we in the failure rate at high 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Binomial proportion differences</a:t>
            </a:r>
            <a:endParaRPr/>
          </a:p>
        </p:txBody>
      </p:sp>
      <p:sp>
        <p:nvSpPr>
          <p:cNvPr id="461" name="Google Shape;461;p7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2" name="Google Shape;462;p73"/>
          <p:cNvPicPr preferRelativeResize="0"/>
          <p:nvPr/>
        </p:nvPicPr>
        <p:blipFill>
          <a:blip r:embed="rId3">
            <a:alphaModFix/>
          </a:blip>
          <a:stretch>
            <a:fillRect/>
          </a:stretch>
        </p:blipFill>
        <p:spPr>
          <a:xfrm>
            <a:off x="3188138" y="2596075"/>
            <a:ext cx="3286125" cy="1009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Calculate some relative error at different success rates</a:t>
            </a:r>
            <a:endParaRPr/>
          </a:p>
        </p:txBody>
      </p:sp>
      <p:sp>
        <p:nvSpPr>
          <p:cNvPr id="468" name="Google Shape;468;p7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9" name="Google Shape;469;p74"/>
          <p:cNvPicPr preferRelativeResize="0"/>
          <p:nvPr/>
        </p:nvPicPr>
        <p:blipFill>
          <a:blip r:embed="rId3">
            <a:alphaModFix/>
          </a:blip>
          <a:stretch>
            <a:fillRect/>
          </a:stretch>
        </p:blipFill>
        <p:spPr>
          <a:xfrm>
            <a:off x="57525" y="1986679"/>
            <a:ext cx="9144002" cy="169599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Lower success rate = high relative error!</a:t>
            </a:r>
            <a:endParaRPr/>
          </a:p>
        </p:txBody>
      </p:sp>
      <p:sp>
        <p:nvSpPr>
          <p:cNvPr id="475" name="Google Shape;475;p7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6" name="Google Shape;476;p75"/>
          <p:cNvPicPr preferRelativeResize="0"/>
          <p:nvPr/>
        </p:nvPicPr>
        <p:blipFill>
          <a:blip r:embed="rId3">
            <a:alphaModFix/>
          </a:blip>
          <a:stretch>
            <a:fillRect/>
          </a:stretch>
        </p:blipFill>
        <p:spPr>
          <a:xfrm>
            <a:off x="2786349" y="1919075"/>
            <a:ext cx="3869975" cy="2900050"/>
          </a:xfrm>
          <a:prstGeom prst="rect">
            <a:avLst/>
          </a:prstGeom>
          <a:noFill/>
          <a:ln>
            <a:noFill/>
          </a:ln>
        </p:spPr>
      </p:pic>
      <p:pic>
        <p:nvPicPr>
          <p:cNvPr id="477" name="Google Shape;477;p75"/>
          <p:cNvPicPr preferRelativeResize="0"/>
          <p:nvPr/>
        </p:nvPicPr>
        <p:blipFill>
          <a:blip r:embed="rId4">
            <a:alphaModFix/>
          </a:blip>
          <a:stretch>
            <a:fillRect/>
          </a:stretch>
        </p:blipFill>
        <p:spPr>
          <a:xfrm>
            <a:off x="10950" y="1622667"/>
            <a:ext cx="9144002" cy="29641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6"/>
          <p:cNvSpPr txBox="1"/>
          <p:nvPr>
            <p:ph type="title"/>
          </p:nvPr>
        </p:nvSpPr>
        <p:spPr>
          <a:xfrm>
            <a:off x="460950" y="1553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Survival analysis </a:t>
            </a:r>
            <a:endParaRPr/>
          </a:p>
        </p:txBody>
      </p:sp>
      <p:sp>
        <p:nvSpPr>
          <p:cNvPr id="483" name="Google Shape;483;p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4" name="Google Shape;484;p76"/>
          <p:cNvPicPr preferRelativeResize="0"/>
          <p:nvPr/>
        </p:nvPicPr>
        <p:blipFill>
          <a:blip r:embed="rId3">
            <a:alphaModFix/>
          </a:blip>
          <a:stretch>
            <a:fillRect/>
          </a:stretch>
        </p:blipFill>
        <p:spPr>
          <a:xfrm>
            <a:off x="921050" y="870974"/>
            <a:ext cx="7605658" cy="4182152"/>
          </a:xfrm>
          <a:prstGeom prst="rect">
            <a:avLst/>
          </a:prstGeom>
          <a:noFill/>
          <a:ln>
            <a:noFill/>
          </a:ln>
        </p:spPr>
      </p:pic>
      <p:sp>
        <p:nvSpPr>
          <p:cNvPr id="485" name="Google Shape;485;p76"/>
          <p:cNvSpPr txBox="1"/>
          <p:nvPr/>
        </p:nvSpPr>
        <p:spPr>
          <a:xfrm>
            <a:off x="2612900" y="4720175"/>
            <a:ext cx="38865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Credit: Alex Smola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7"/>
          <p:cNvSpPr txBox="1"/>
          <p:nvPr>
            <p:ph type="title"/>
          </p:nvPr>
        </p:nvSpPr>
        <p:spPr>
          <a:xfrm>
            <a:off x="504775" y="262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Survival Plots</a:t>
            </a:r>
            <a:endParaRPr/>
          </a:p>
        </p:txBody>
      </p:sp>
      <p:sp>
        <p:nvSpPr>
          <p:cNvPr id="491" name="Google Shape;491;p7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2" name="Google Shape;492;p77"/>
          <p:cNvPicPr preferRelativeResize="0"/>
          <p:nvPr/>
        </p:nvPicPr>
        <p:blipFill>
          <a:blip r:embed="rId3">
            <a:alphaModFix/>
          </a:blip>
          <a:stretch>
            <a:fillRect/>
          </a:stretch>
        </p:blipFill>
        <p:spPr>
          <a:xfrm>
            <a:off x="4366500" y="365201"/>
            <a:ext cx="3759649" cy="718750"/>
          </a:xfrm>
          <a:prstGeom prst="rect">
            <a:avLst/>
          </a:prstGeom>
          <a:noFill/>
          <a:ln>
            <a:noFill/>
          </a:ln>
        </p:spPr>
      </p:pic>
      <p:pic>
        <p:nvPicPr>
          <p:cNvPr id="493" name="Google Shape;493;p77"/>
          <p:cNvPicPr preferRelativeResize="0"/>
          <p:nvPr/>
        </p:nvPicPr>
        <p:blipFill>
          <a:blip r:embed="rId4">
            <a:alphaModFix/>
          </a:blip>
          <a:stretch>
            <a:fillRect/>
          </a:stretch>
        </p:blipFill>
        <p:spPr>
          <a:xfrm>
            <a:off x="1990387" y="1622425"/>
            <a:ext cx="5163223" cy="330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0" name="Google Shape;500;p78"/>
          <p:cNvPicPr preferRelativeResize="0"/>
          <p:nvPr/>
        </p:nvPicPr>
        <p:blipFill>
          <a:blip r:embed="rId3">
            <a:alphaModFix/>
          </a:blip>
          <a:stretch>
            <a:fillRect/>
          </a:stretch>
        </p:blipFill>
        <p:spPr>
          <a:xfrm>
            <a:off x="1249001" y="924073"/>
            <a:ext cx="7122671" cy="3981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9"/>
          <p:cNvSpPr txBox="1"/>
          <p:nvPr>
            <p:ph type="title"/>
          </p:nvPr>
        </p:nvSpPr>
        <p:spPr>
          <a:xfrm>
            <a:off x="512975" y="2293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Survival Plots for individual users</a:t>
            </a:r>
            <a:endParaRPr/>
          </a:p>
        </p:txBody>
      </p:sp>
      <p:sp>
        <p:nvSpPr>
          <p:cNvPr id="506" name="Google Shape;506;p7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7" name="Google Shape;507;p79"/>
          <p:cNvPicPr preferRelativeResize="0"/>
          <p:nvPr/>
        </p:nvPicPr>
        <p:blipFill>
          <a:blip r:embed="rId3">
            <a:alphaModFix/>
          </a:blip>
          <a:stretch>
            <a:fillRect/>
          </a:stretch>
        </p:blipFill>
        <p:spPr>
          <a:xfrm>
            <a:off x="1824124" y="1092225"/>
            <a:ext cx="6210646" cy="405127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fun with pandas</a:t>
            </a:r>
            <a:endParaRPr/>
          </a:p>
        </p:txBody>
      </p:sp>
      <p:sp>
        <p:nvSpPr>
          <p:cNvPr id="513" name="Google Shape;513;p8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Pandas can do sql-like operations, and aggregations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couple of toy data sets: fake session data</a:t>
            </a:r>
            <a:endParaRPr/>
          </a:p>
        </p:txBody>
      </p:sp>
      <p:sp>
        <p:nvSpPr>
          <p:cNvPr id="519" name="Google Shape;519;p81"/>
          <p:cNvSpPr txBox="1"/>
          <p:nvPr>
            <p:ph idx="1" type="body"/>
          </p:nvPr>
        </p:nvSpPr>
        <p:spPr>
          <a:xfrm>
            <a:off x="4642375" y="1919075"/>
            <a:ext cx="40515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Are shares and clicks correlated?</a:t>
            </a:r>
            <a:endParaRPr/>
          </a:p>
          <a:p>
            <a:pPr indent="-342900" lvl="0" marL="457200" rtl="0" algn="l">
              <a:spcBef>
                <a:spcPts val="0"/>
              </a:spcBef>
              <a:spcAft>
                <a:spcPts val="0"/>
              </a:spcAft>
              <a:buSzPts val="1800"/>
              <a:buChar char="●"/>
            </a:pPr>
            <a:r>
              <a:rPr lang="en"/>
              <a:t>Need to:</a:t>
            </a:r>
            <a:endParaRPr/>
          </a:p>
          <a:p>
            <a:pPr indent="-317500" lvl="1" marL="914400" rtl="0" algn="l">
              <a:spcBef>
                <a:spcPts val="0"/>
              </a:spcBef>
              <a:spcAft>
                <a:spcPts val="0"/>
              </a:spcAft>
              <a:buSzPts val="1400"/>
              <a:buChar char="○"/>
            </a:pPr>
            <a:r>
              <a:rPr lang="en"/>
              <a:t>Aggregate each user’s events</a:t>
            </a:r>
            <a:endParaRPr/>
          </a:p>
          <a:p>
            <a:pPr indent="-317500" lvl="1" marL="914400" rtl="0" algn="l">
              <a:spcBef>
                <a:spcPts val="0"/>
              </a:spcBef>
              <a:spcAft>
                <a:spcPts val="0"/>
              </a:spcAft>
              <a:buSzPts val="1400"/>
              <a:buChar char="○"/>
            </a:pPr>
            <a:r>
              <a:rPr lang="en"/>
              <a:t>Join the data sets</a:t>
            </a:r>
            <a:endParaRPr/>
          </a:p>
          <a:p>
            <a:pPr indent="-317500" lvl="1" marL="914400" rtl="0" algn="l">
              <a:spcBef>
                <a:spcPts val="0"/>
              </a:spcBef>
              <a:spcAft>
                <a:spcPts val="0"/>
              </a:spcAft>
              <a:buSzPts val="1400"/>
              <a:buChar char="○"/>
            </a:pPr>
            <a:r>
              <a:rPr lang="en"/>
              <a:t>Measure the correlations</a:t>
            </a:r>
            <a:endParaRPr/>
          </a:p>
        </p:txBody>
      </p:sp>
      <p:pic>
        <p:nvPicPr>
          <p:cNvPr id="520" name="Google Shape;520;p81"/>
          <p:cNvPicPr preferRelativeResize="0"/>
          <p:nvPr/>
        </p:nvPicPr>
        <p:blipFill>
          <a:blip r:embed="rId3">
            <a:alphaModFix/>
          </a:blip>
          <a:stretch>
            <a:fillRect/>
          </a:stretch>
        </p:blipFill>
        <p:spPr>
          <a:xfrm>
            <a:off x="471900" y="1869051"/>
            <a:ext cx="1777375" cy="3183325"/>
          </a:xfrm>
          <a:prstGeom prst="rect">
            <a:avLst/>
          </a:prstGeom>
          <a:noFill/>
          <a:ln>
            <a:noFill/>
          </a:ln>
        </p:spPr>
      </p:pic>
      <p:pic>
        <p:nvPicPr>
          <p:cNvPr id="521" name="Google Shape;521;p81"/>
          <p:cNvPicPr preferRelativeResize="0"/>
          <p:nvPr/>
        </p:nvPicPr>
        <p:blipFill>
          <a:blip r:embed="rId4">
            <a:alphaModFix/>
          </a:blip>
          <a:stretch>
            <a:fillRect/>
          </a:stretch>
        </p:blipFill>
        <p:spPr>
          <a:xfrm>
            <a:off x="2546700" y="1826775"/>
            <a:ext cx="1836021" cy="3183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idx="1" type="body"/>
          </p:nvPr>
        </p:nvSpPr>
        <p:spPr>
          <a:xfrm>
            <a:off x="471900" y="1919075"/>
            <a:ext cx="2841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Notice something weird?</a:t>
            </a:r>
            <a:endParaRPr/>
          </a:p>
        </p:txBody>
      </p:sp>
      <p:pic>
        <p:nvPicPr>
          <p:cNvPr id="105" name="Google Shape;105;p19"/>
          <p:cNvPicPr preferRelativeResize="0"/>
          <p:nvPr/>
        </p:nvPicPr>
        <p:blipFill>
          <a:blip r:embed="rId3">
            <a:alphaModFix/>
          </a:blip>
          <a:stretch>
            <a:fillRect/>
          </a:stretch>
        </p:blipFill>
        <p:spPr>
          <a:xfrm>
            <a:off x="3313914" y="646425"/>
            <a:ext cx="5718585" cy="4346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Aggregate</a:t>
            </a:r>
            <a:endParaRPr/>
          </a:p>
        </p:txBody>
      </p:sp>
      <p:sp>
        <p:nvSpPr>
          <p:cNvPr id="527" name="Google Shape;527;p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8" name="Google Shape;528;p82"/>
          <p:cNvPicPr preferRelativeResize="0"/>
          <p:nvPr/>
        </p:nvPicPr>
        <p:blipFill>
          <a:blip r:embed="rId3">
            <a:alphaModFix/>
          </a:blip>
          <a:stretch>
            <a:fillRect/>
          </a:stretch>
        </p:blipFill>
        <p:spPr>
          <a:xfrm>
            <a:off x="471900" y="1869075"/>
            <a:ext cx="3461875" cy="2878100"/>
          </a:xfrm>
          <a:prstGeom prst="rect">
            <a:avLst/>
          </a:prstGeom>
          <a:noFill/>
          <a:ln>
            <a:noFill/>
          </a:ln>
        </p:spPr>
      </p:pic>
      <p:pic>
        <p:nvPicPr>
          <p:cNvPr id="529" name="Google Shape;529;p82"/>
          <p:cNvPicPr preferRelativeResize="0"/>
          <p:nvPr/>
        </p:nvPicPr>
        <p:blipFill>
          <a:blip r:embed="rId4">
            <a:alphaModFix/>
          </a:blip>
          <a:stretch>
            <a:fillRect/>
          </a:stretch>
        </p:blipFill>
        <p:spPr>
          <a:xfrm>
            <a:off x="4544612" y="1919075"/>
            <a:ext cx="3375738" cy="2878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 also define custom aggregations)</a:t>
            </a:r>
            <a:endParaRPr/>
          </a:p>
        </p:txBody>
      </p:sp>
      <p:sp>
        <p:nvSpPr>
          <p:cNvPr id="535" name="Google Shape;535;p8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6" name="Google Shape;536;p83"/>
          <p:cNvPicPr preferRelativeResize="0"/>
          <p:nvPr/>
        </p:nvPicPr>
        <p:blipFill>
          <a:blip r:embed="rId3">
            <a:alphaModFix/>
          </a:blip>
          <a:stretch>
            <a:fillRect/>
          </a:stretch>
        </p:blipFill>
        <p:spPr>
          <a:xfrm>
            <a:off x="471900" y="1919075"/>
            <a:ext cx="5963425" cy="2931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Reset the index before merging</a:t>
            </a:r>
            <a:endParaRPr/>
          </a:p>
        </p:txBody>
      </p:sp>
      <p:sp>
        <p:nvSpPr>
          <p:cNvPr id="542" name="Google Shape;542;p8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3" name="Google Shape;543;p84"/>
          <p:cNvPicPr preferRelativeResize="0"/>
          <p:nvPr/>
        </p:nvPicPr>
        <p:blipFill>
          <a:blip r:embed="rId3">
            <a:alphaModFix/>
          </a:blip>
          <a:stretch>
            <a:fillRect/>
          </a:stretch>
        </p:blipFill>
        <p:spPr>
          <a:xfrm>
            <a:off x="515675" y="1763725"/>
            <a:ext cx="6443697" cy="2865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result:</a:t>
            </a:r>
            <a:endParaRPr/>
          </a:p>
        </p:txBody>
      </p:sp>
      <p:sp>
        <p:nvSpPr>
          <p:cNvPr id="549" name="Google Shape;549;p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0" name="Google Shape;550;p85"/>
          <p:cNvPicPr preferRelativeResize="0"/>
          <p:nvPr/>
        </p:nvPicPr>
        <p:blipFill>
          <a:blip r:embed="rId3">
            <a:alphaModFix/>
          </a:blip>
          <a:stretch>
            <a:fillRect/>
          </a:stretch>
        </p:blipFill>
        <p:spPr>
          <a:xfrm>
            <a:off x="520500" y="1919075"/>
            <a:ext cx="5753100" cy="2876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have too little data for a good correlation… but it’s easy to measure!</a:t>
            </a:r>
            <a:endParaRPr/>
          </a:p>
        </p:txBody>
      </p:sp>
      <p:sp>
        <p:nvSpPr>
          <p:cNvPr id="556" name="Google Shape;556;p8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7" name="Google Shape;557;p86"/>
          <p:cNvPicPr preferRelativeResize="0"/>
          <p:nvPr/>
        </p:nvPicPr>
        <p:blipFill>
          <a:blip r:embed="rId3">
            <a:alphaModFix/>
          </a:blip>
          <a:stretch>
            <a:fillRect/>
          </a:stretch>
        </p:blipFill>
        <p:spPr>
          <a:xfrm>
            <a:off x="1351625" y="1761675"/>
            <a:ext cx="5862500" cy="3245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63" name="Google Shape;563;p8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Raw data alone is valuable (rank it; look at extreme values)</a:t>
            </a:r>
            <a:endParaRPr/>
          </a:p>
          <a:p>
            <a:pPr indent="-342900" lvl="0" marL="457200" rtl="0" algn="l">
              <a:spcBef>
                <a:spcPts val="0"/>
              </a:spcBef>
              <a:spcAft>
                <a:spcPts val="0"/>
              </a:spcAft>
              <a:buSzPts val="1800"/>
              <a:buChar char="●"/>
            </a:pPr>
            <a:r>
              <a:rPr lang="en"/>
              <a:t>Statistics of data aids decision making</a:t>
            </a:r>
            <a:endParaRPr/>
          </a:p>
          <a:p>
            <a:pPr indent="-317500" lvl="1" marL="914400" rtl="0" algn="l">
              <a:spcBef>
                <a:spcPts val="0"/>
              </a:spcBef>
              <a:spcAft>
                <a:spcPts val="0"/>
              </a:spcAft>
              <a:buSzPts val="1400"/>
              <a:buChar char="○"/>
            </a:pPr>
            <a:r>
              <a:rPr lang="en"/>
              <a:t>Rates and Totals are common</a:t>
            </a:r>
            <a:endParaRPr/>
          </a:p>
          <a:p>
            <a:pPr indent="-317500" lvl="1" marL="914400" rtl="0" algn="l">
              <a:spcBef>
                <a:spcPts val="0"/>
              </a:spcBef>
              <a:spcAft>
                <a:spcPts val="0"/>
              </a:spcAft>
              <a:buSzPts val="1400"/>
              <a:buChar char="○"/>
            </a:pPr>
            <a:r>
              <a:rPr lang="en"/>
              <a:t>Calculate error bars for rates! If totals are of a sample, calculate error bars too! Bootstrapping is a great tool.</a:t>
            </a:r>
            <a:endParaRPr/>
          </a:p>
          <a:p>
            <a:pPr indent="-342900" lvl="0" marL="457200" rtl="0" algn="l">
              <a:spcBef>
                <a:spcPts val="0"/>
              </a:spcBef>
              <a:spcAft>
                <a:spcPts val="0"/>
              </a:spcAft>
              <a:buSzPts val="1800"/>
              <a:buChar char="●"/>
            </a:pPr>
            <a:r>
              <a:rPr lang="en"/>
              <a:t>Which statistic to use is a hard decision</a:t>
            </a:r>
            <a:endParaRPr/>
          </a:p>
          <a:p>
            <a:pPr indent="-317500" lvl="1" marL="914400" rtl="0" algn="l">
              <a:spcBef>
                <a:spcPts val="0"/>
              </a:spcBef>
              <a:spcAft>
                <a:spcPts val="0"/>
              </a:spcAft>
              <a:buSzPts val="1400"/>
              <a:buChar char="○"/>
            </a:pPr>
            <a:r>
              <a:rPr lang="en"/>
              <a:t>Consider estimation noise as a function of rate for rate statistics</a:t>
            </a:r>
            <a:endParaRPr/>
          </a:p>
          <a:p>
            <a:pPr indent="-317500" lvl="1" marL="914400" rtl="0" algn="l">
              <a:spcBef>
                <a:spcPts val="0"/>
              </a:spcBef>
              <a:spcAft>
                <a:spcPts val="0"/>
              </a:spcAft>
              <a:buSzPts val="1400"/>
              <a:buChar char="○"/>
            </a:pPr>
            <a:r>
              <a:rPr lang="en"/>
              <a:t>Rates can increase farther down a “funnel,” but sample size decreases. Figure out which “wins” empirically.</a:t>
            </a:r>
            <a:endParaRPr/>
          </a:p>
          <a:p>
            <a:pPr indent="-342900" lvl="0" marL="457200" rtl="0" algn="l">
              <a:spcBef>
                <a:spcPts val="0"/>
              </a:spcBef>
              <a:spcAft>
                <a:spcPts val="0"/>
              </a:spcAft>
              <a:buSzPts val="1800"/>
              <a:buChar char="●"/>
            </a:pPr>
            <a:r>
              <a:rPr lang="en"/>
              <a:t>Pandas is great for this kind of analysis.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8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fun with Pandas: Exercise</a:t>
            </a:r>
            <a:endParaRPr/>
          </a:p>
        </p:txBody>
      </p:sp>
      <p:sp>
        <p:nvSpPr>
          <p:cNvPr id="569" name="Google Shape;569;p8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Download the data set from </a:t>
            </a:r>
            <a:r>
              <a:rPr lang="en" sz="1100">
                <a:solidFill>
                  <a:srgbClr val="000000"/>
                </a:solidFill>
                <a:latin typeface="Arial"/>
                <a:ea typeface="Arial"/>
                <a:cs typeface="Arial"/>
                <a:sym typeface="Arial"/>
              </a:rPr>
              <a:t>https://data.cityofnewyork.us/City-Government/Expense-Budget/mwzb-yiwb</a:t>
            </a:r>
            <a:endParaRPr sz="1100">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a:t>Load it into a jupyter notebook with pandas</a:t>
            </a:r>
            <a:endParaRPr/>
          </a:p>
          <a:p>
            <a:pPr indent="-342900" lvl="0" marL="457200" rtl="0" algn="l">
              <a:spcBef>
                <a:spcPts val="0"/>
              </a:spcBef>
              <a:spcAft>
                <a:spcPts val="0"/>
              </a:spcAft>
              <a:buSzPts val="1800"/>
              <a:buChar char="●"/>
            </a:pPr>
            <a:r>
              <a:rPr lang="en"/>
              <a:t>Find the total budget by department</a:t>
            </a:r>
            <a:endParaRPr/>
          </a:p>
          <a:p>
            <a:pPr indent="-342900" lvl="0" marL="457200" rtl="0" algn="l">
              <a:spcBef>
                <a:spcPts val="0"/>
              </a:spcBef>
              <a:spcAft>
                <a:spcPts val="0"/>
              </a:spcAft>
              <a:buSzPts val="1800"/>
              <a:buChar char="●"/>
            </a:pPr>
            <a:r>
              <a:rPr lang="en"/>
              <a:t>Restrict and sort the data to check if the error from the blog post is gone!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It’s a typo!</a:t>
            </a:r>
            <a:endParaRPr/>
          </a:p>
        </p:txBody>
      </p:sp>
      <p:sp>
        <p:nvSpPr>
          <p:cNvPr id="111" name="Google Shape;111;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02020"/>
                </a:solidFill>
                <a:highlight>
                  <a:srgbClr val="FFFFFF"/>
                </a:highlight>
                <a:latin typeface="Georgia"/>
                <a:ea typeface="Georgia"/>
                <a:cs typeface="Georgia"/>
                <a:sym typeface="Georgia"/>
              </a:rPr>
              <a:t>“In a 2012 </a:t>
            </a:r>
            <a:r>
              <a:rPr lang="en" sz="2400" u="sng">
                <a:solidFill>
                  <a:srgbClr val="0F6F9F"/>
                </a:solidFill>
                <a:highlight>
                  <a:srgbClr val="FFFFFF"/>
                </a:highlight>
                <a:latin typeface="Georgia"/>
                <a:ea typeface="Georgia"/>
                <a:cs typeface="Georgia"/>
                <a:sym typeface="Georgia"/>
                <a:hlinkClick r:id="rId3"/>
              </a:rPr>
              <a:t>statement</a:t>
            </a:r>
            <a:r>
              <a:rPr lang="en" sz="2400">
                <a:solidFill>
                  <a:srgbClr val="202020"/>
                </a:solidFill>
                <a:highlight>
                  <a:srgbClr val="FFFFFF"/>
                </a:highlight>
                <a:latin typeface="Georgia"/>
                <a:ea typeface="Georgia"/>
                <a:cs typeface="Georgia"/>
                <a:sym typeface="Georgia"/>
              </a:rPr>
              <a:t>, Ray Kelly pegged the amount budgeted for the protection of foreign missions at $27 million.  A 30 times increase since then would seem nearly impossible.”</a:t>
            </a:r>
            <a:endParaRPr sz="2400">
              <a:solidFill>
                <a:srgbClr val="202020"/>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try re-creating the result!</a:t>
            </a:r>
            <a:endParaRPr/>
          </a:p>
        </p:txBody>
      </p:sp>
      <p:pic>
        <p:nvPicPr>
          <p:cNvPr id="117" name="Google Shape;117;p21"/>
          <p:cNvPicPr preferRelativeResize="0"/>
          <p:nvPr/>
        </p:nvPicPr>
        <p:blipFill>
          <a:blip r:embed="rId3">
            <a:alphaModFix/>
          </a:blip>
          <a:stretch>
            <a:fillRect/>
          </a:stretch>
        </p:blipFill>
        <p:spPr>
          <a:xfrm>
            <a:off x="1265786" y="1768201"/>
            <a:ext cx="6739390" cy="331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